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notesMasterIdLst>
    <p:notesMasterId r:id="rId49"/>
  </p:notesMasterIdLst>
  <p:sldIdLst>
    <p:sldId id="256" r:id="rId2"/>
    <p:sldId id="335" r:id="rId3"/>
    <p:sldId id="334" r:id="rId4"/>
    <p:sldId id="318" r:id="rId5"/>
    <p:sldId id="302" r:id="rId6"/>
    <p:sldId id="346" r:id="rId7"/>
    <p:sldId id="319" r:id="rId8"/>
    <p:sldId id="303" r:id="rId9"/>
    <p:sldId id="343" r:id="rId10"/>
    <p:sldId id="344" r:id="rId11"/>
    <p:sldId id="356" r:id="rId12"/>
    <p:sldId id="357" r:id="rId13"/>
    <p:sldId id="358" r:id="rId14"/>
    <p:sldId id="320" r:id="rId15"/>
    <p:sldId id="353" r:id="rId16"/>
    <p:sldId id="352" r:id="rId17"/>
    <p:sldId id="347" r:id="rId18"/>
    <p:sldId id="321" r:id="rId19"/>
    <p:sldId id="322" r:id="rId20"/>
    <p:sldId id="342" r:id="rId21"/>
    <p:sldId id="336" r:id="rId22"/>
    <p:sldId id="354" r:id="rId23"/>
    <p:sldId id="351" r:id="rId24"/>
    <p:sldId id="348" r:id="rId25"/>
    <p:sldId id="359" r:id="rId26"/>
    <p:sldId id="355" r:id="rId27"/>
    <p:sldId id="330" r:id="rId28"/>
    <p:sldId id="349" r:id="rId29"/>
    <p:sldId id="350" r:id="rId30"/>
    <p:sldId id="360" r:id="rId31"/>
    <p:sldId id="337" r:id="rId32"/>
    <p:sldId id="361" r:id="rId33"/>
    <p:sldId id="332" r:id="rId34"/>
    <p:sldId id="331" r:id="rId35"/>
    <p:sldId id="340" r:id="rId36"/>
    <p:sldId id="341" r:id="rId37"/>
    <p:sldId id="345" r:id="rId38"/>
    <p:sldId id="304" r:id="rId39"/>
    <p:sldId id="313" r:id="rId40"/>
    <p:sldId id="339" r:id="rId41"/>
    <p:sldId id="329" r:id="rId42"/>
    <p:sldId id="328" r:id="rId43"/>
    <p:sldId id="338" r:id="rId44"/>
    <p:sldId id="314" r:id="rId45"/>
    <p:sldId id="305" r:id="rId46"/>
    <p:sldId id="306" r:id="rId47"/>
    <p:sldId id="30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0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62"/>
    <p:restoredTop sz="94720"/>
  </p:normalViewPr>
  <p:slideViewPr>
    <p:cSldViewPr snapToGrid="0" snapToObjects="1" showGuides="1">
      <p:cViewPr varScale="1">
        <p:scale>
          <a:sx n="105" d="100"/>
          <a:sy n="105" d="100"/>
        </p:scale>
        <p:origin x="1312" y="192"/>
      </p:cViewPr>
      <p:guideLst>
        <p:guide orient="horz" pos="60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D500E-E734-B449-9253-9EB11341E0F2}" type="datetimeFigureOut">
              <a:rPr lang="en-US" smtClean="0"/>
              <a:t>7/15/23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2408D-EFBE-5449-A6E4-1F85A425E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51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FF844-8803-6641-BD90-F7FAE7B58333}" type="datetime1">
              <a:rPr lang="en-US" smtClean="0"/>
              <a:t>7/19/23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2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F437F-3A55-9C43-B186-FB59F2F39B02}" type="datetime1">
              <a:rPr lang="en-US" smtClean="0"/>
              <a:t>7/19/23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72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E7D78-A08C-784B-8AAC-29C2632D20EF}" type="datetime1">
              <a:rPr lang="en-US" smtClean="0"/>
              <a:t>7/19/23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64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D0DF-C52F-1A42-AAFD-073839822C0D}" type="datetime1">
              <a:rPr lang="en-US" smtClean="0"/>
              <a:t>7/19/23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18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BE058-0662-1B41-B56E-BAB9732F1A0E}" type="datetime1">
              <a:rPr lang="en-US" smtClean="0"/>
              <a:t>7/19/23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18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2E6-F080-1843-AE8A-F5214BE80FE4}" type="datetime1">
              <a:rPr lang="en-US" smtClean="0"/>
              <a:t>7/19/23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5EBA-E0E9-9443-A084-3EC0F10D0D85}" type="datetime1">
              <a:rPr lang="en-US" smtClean="0"/>
              <a:t>7/19/23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03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63ED-3C2A-0348-978D-88B8562ACA0F}" type="datetime1">
              <a:rPr lang="en-US" smtClean="0"/>
              <a:t>7/19/23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89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254D-F077-C848-88DE-44A0C04CEDE8}" type="datetime1">
              <a:rPr lang="en-US" smtClean="0"/>
              <a:t>7/19/23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10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E1CC-4D09-8345-8C85-89984F75DBCF}" type="datetime1">
              <a:rPr lang="en-US" smtClean="0"/>
              <a:t>7/19/23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7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DED4-B360-BF41-8900-48BF9398BEF4}" type="datetime1">
              <a:rPr lang="en-US" smtClean="0"/>
              <a:t>7/19/23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26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A216679-9700-024A-9902-AD0A0FC17374}" type="datetime1">
              <a:rPr lang="en-US" smtClean="0"/>
              <a:t>7/19/23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5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12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5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1.png"/><Relationship Id="rId5" Type="http://schemas.openxmlformats.org/officeDocument/2006/relationships/image" Target="../media/image252.png"/><Relationship Id="rId10" Type="http://schemas.openxmlformats.org/officeDocument/2006/relationships/image" Target="../media/image141.png"/><Relationship Id="rId4" Type="http://schemas.openxmlformats.org/officeDocument/2006/relationships/image" Target="../media/image121.png"/><Relationship Id="rId9" Type="http://schemas.openxmlformats.org/officeDocument/2006/relationships/image" Target="../media/image1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80.png"/><Relationship Id="rId7" Type="http://schemas.openxmlformats.org/officeDocument/2006/relationships/image" Target="../media/image54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281.png"/><Relationship Id="rId4" Type="http://schemas.openxmlformats.org/officeDocument/2006/relationships/image" Target="../media/image271.png"/><Relationship Id="rId9" Type="http://schemas.openxmlformats.org/officeDocument/2006/relationships/image" Target="../media/image29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66.png"/><Relationship Id="rId7" Type="http://schemas.openxmlformats.org/officeDocument/2006/relationships/image" Target="../media/image4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0.png"/><Relationship Id="rId5" Type="http://schemas.openxmlformats.org/officeDocument/2006/relationships/image" Target="../media/image450.png"/><Relationship Id="rId4" Type="http://schemas.openxmlformats.org/officeDocument/2006/relationships/image" Target="../media/image440.png"/><Relationship Id="rId9" Type="http://schemas.openxmlformats.org/officeDocument/2006/relationships/image" Target="../media/image49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7" Type="http://schemas.openxmlformats.org/officeDocument/2006/relationships/image" Target="../media/image26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0.png"/><Relationship Id="rId10" Type="http://schemas.openxmlformats.org/officeDocument/2006/relationships/image" Target="../media/image220.png"/><Relationship Id="rId4" Type="http://schemas.openxmlformats.org/officeDocument/2006/relationships/image" Target="../media/image251.png"/><Relationship Id="rId9" Type="http://schemas.openxmlformats.org/officeDocument/2006/relationships/image" Target="../media/image2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310.png"/><Relationship Id="rId4" Type="http://schemas.openxmlformats.org/officeDocument/2006/relationships/image" Target="../media/image3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0616F7-2E59-A244-98C5-F659BF889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5869" y="1994264"/>
            <a:ext cx="6935872" cy="3922755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smith to the rescue</a:t>
            </a:r>
            <a:br>
              <a:rPr lang="en-US" sz="4400" dirty="0"/>
            </a:br>
            <a:r>
              <a:rPr lang="en-US" sz="1600" dirty="0"/>
              <a:t>Saied Seghatoleslami ad2cc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42D3ED-968D-8B46-AE6B-62F30396B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3790" y="1050878"/>
            <a:ext cx="6157951" cy="943386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July 22,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02005C-1053-4875-9B98-AA6EA82196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06" r="10768" b="-1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E1E97-AD86-7B09-2810-BC78F2C6C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26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60D12-D48D-97A2-BCF2-BC6CD8082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…reactance has “phase”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283F94-940A-B6F6-7380-DA0A080FBB5B}"/>
              </a:ext>
            </a:extLst>
          </p:cNvPr>
          <p:cNvCxnSpPr>
            <a:cxnSpLocks/>
          </p:cNvCxnSpPr>
          <p:nvPr/>
        </p:nvCxnSpPr>
        <p:spPr>
          <a:xfrm flipV="1">
            <a:off x="8394700" y="2108200"/>
            <a:ext cx="0" cy="35814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907E3D-447C-9BDB-FCC5-B7897843E906}"/>
              </a:ext>
            </a:extLst>
          </p:cNvPr>
          <p:cNvCxnSpPr>
            <a:cxnSpLocks/>
          </p:cNvCxnSpPr>
          <p:nvPr/>
        </p:nvCxnSpPr>
        <p:spPr>
          <a:xfrm rot="5400000" flipV="1">
            <a:off x="8394700" y="2108200"/>
            <a:ext cx="0" cy="35814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C9F824-023A-9D21-8F3F-B1FC8312BB72}"/>
              </a:ext>
            </a:extLst>
          </p:cNvPr>
          <p:cNvSpPr txBox="1"/>
          <p:nvPr/>
        </p:nvSpPr>
        <p:spPr>
          <a:xfrm>
            <a:off x="10185400" y="3714234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1399FA-39C3-570F-5721-51B8D3DF47BA}"/>
              </a:ext>
            </a:extLst>
          </p:cNvPr>
          <p:cNvSpPr txBox="1"/>
          <p:nvPr/>
        </p:nvSpPr>
        <p:spPr>
          <a:xfrm>
            <a:off x="8064500" y="1991757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138479-DA3B-6C9A-16CF-ACDCDA83D012}"/>
              </a:ext>
            </a:extLst>
          </p:cNvPr>
          <p:cNvCxnSpPr/>
          <p:nvPr/>
        </p:nvCxnSpPr>
        <p:spPr>
          <a:xfrm>
            <a:off x="8394700" y="3898900"/>
            <a:ext cx="12065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9CED33D-772E-14F3-71DD-C65F3150513B}"/>
              </a:ext>
            </a:extLst>
          </p:cNvPr>
          <p:cNvCxnSpPr>
            <a:cxnSpLocks/>
          </p:cNvCxnSpPr>
          <p:nvPr/>
        </p:nvCxnSpPr>
        <p:spPr>
          <a:xfrm rot="5400000">
            <a:off x="7791450" y="4502150"/>
            <a:ext cx="1206500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8E0E435-1B1D-6106-9ECD-48431917DFC0}"/>
              </a:ext>
            </a:extLst>
          </p:cNvPr>
          <p:cNvCxnSpPr>
            <a:cxnSpLocks/>
          </p:cNvCxnSpPr>
          <p:nvPr/>
        </p:nvCxnSpPr>
        <p:spPr>
          <a:xfrm rot="16200000" flipV="1">
            <a:off x="7791450" y="3295651"/>
            <a:ext cx="12065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999990C-05E4-3263-D4DC-6D3573EA329E}"/>
              </a:ext>
            </a:extLst>
          </p:cNvPr>
          <p:cNvSpPr txBox="1"/>
          <p:nvPr/>
        </p:nvSpPr>
        <p:spPr>
          <a:xfrm>
            <a:off x="9169400" y="396926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Voltage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C09070-B0C1-1323-FE8C-1C3C7BC20CAD}"/>
              </a:ext>
            </a:extLst>
          </p:cNvPr>
          <p:cNvSpPr txBox="1"/>
          <p:nvPr/>
        </p:nvSpPr>
        <p:spPr>
          <a:xfrm>
            <a:off x="8520500" y="4736068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Capacitor current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99DE0F-066A-65CE-89D8-B2C9489CC188}"/>
              </a:ext>
            </a:extLst>
          </p:cNvPr>
          <p:cNvSpPr txBox="1"/>
          <p:nvPr/>
        </p:nvSpPr>
        <p:spPr>
          <a:xfrm>
            <a:off x="8446988" y="2644773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Inductor current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4E0824-DE1B-80CA-E4C5-5B867CA7FDF7}"/>
              </a:ext>
            </a:extLst>
          </p:cNvPr>
          <p:cNvCxnSpPr>
            <a:cxnSpLocks/>
          </p:cNvCxnSpPr>
          <p:nvPr/>
        </p:nvCxnSpPr>
        <p:spPr>
          <a:xfrm flipV="1">
            <a:off x="3228284" y="2102366"/>
            <a:ext cx="0" cy="35814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A221CE-95EB-A443-5FA7-35CDC9E517E7}"/>
              </a:ext>
            </a:extLst>
          </p:cNvPr>
          <p:cNvCxnSpPr>
            <a:cxnSpLocks/>
          </p:cNvCxnSpPr>
          <p:nvPr/>
        </p:nvCxnSpPr>
        <p:spPr>
          <a:xfrm rot="5400000" flipV="1">
            <a:off x="3228284" y="2102366"/>
            <a:ext cx="0" cy="35814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E8DA04D-87CE-DF6E-9F87-AA2ABA75F558}"/>
              </a:ext>
            </a:extLst>
          </p:cNvPr>
          <p:cNvSpPr txBox="1"/>
          <p:nvPr/>
        </p:nvSpPr>
        <p:spPr>
          <a:xfrm>
            <a:off x="5018984" y="370840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3E2935-9E65-C405-D697-1BDC60B21B0C}"/>
              </a:ext>
            </a:extLst>
          </p:cNvPr>
          <p:cNvSpPr txBox="1"/>
          <p:nvPr/>
        </p:nvSpPr>
        <p:spPr>
          <a:xfrm>
            <a:off x="2898084" y="1985923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BA188E7-D33F-0BBC-F4D8-1C1F40B81F74}"/>
              </a:ext>
            </a:extLst>
          </p:cNvPr>
          <p:cNvCxnSpPr/>
          <p:nvPr/>
        </p:nvCxnSpPr>
        <p:spPr>
          <a:xfrm>
            <a:off x="3228284" y="3893066"/>
            <a:ext cx="12065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CA00869-A562-3D2C-9544-9CEC713D6252}"/>
              </a:ext>
            </a:extLst>
          </p:cNvPr>
          <p:cNvCxnSpPr>
            <a:cxnSpLocks/>
          </p:cNvCxnSpPr>
          <p:nvPr/>
        </p:nvCxnSpPr>
        <p:spPr>
          <a:xfrm rot="5400000">
            <a:off x="2625034" y="4496316"/>
            <a:ext cx="1206500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7D01BE8-3B7C-AA35-1214-58551E1E8A38}"/>
              </a:ext>
            </a:extLst>
          </p:cNvPr>
          <p:cNvCxnSpPr>
            <a:cxnSpLocks/>
          </p:cNvCxnSpPr>
          <p:nvPr/>
        </p:nvCxnSpPr>
        <p:spPr>
          <a:xfrm rot="16200000" flipV="1">
            <a:off x="2625034" y="3289817"/>
            <a:ext cx="12065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B620995-3E83-36C9-35A5-F552DCB310AA}"/>
              </a:ext>
            </a:extLst>
          </p:cNvPr>
          <p:cNvSpPr txBox="1"/>
          <p:nvPr/>
        </p:nvSpPr>
        <p:spPr>
          <a:xfrm>
            <a:off x="3284051" y="5061544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X capacitive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FCAD8C-53EA-907B-44F9-877AB7D3F810}"/>
              </a:ext>
            </a:extLst>
          </p:cNvPr>
          <p:cNvSpPr txBox="1"/>
          <p:nvPr/>
        </p:nvSpPr>
        <p:spPr>
          <a:xfrm>
            <a:off x="9169400" y="340101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Resistor current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510565-44CE-9CD0-1279-905505A6995A}"/>
              </a:ext>
            </a:extLst>
          </p:cNvPr>
          <p:cNvSpPr txBox="1"/>
          <p:nvPr/>
        </p:nvSpPr>
        <p:spPr>
          <a:xfrm>
            <a:off x="3252204" y="233414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X Inductive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EF503B-7323-31C5-BCE7-C361C4D89AAB}"/>
              </a:ext>
            </a:extLst>
          </p:cNvPr>
          <p:cNvSpPr txBox="1"/>
          <p:nvPr/>
        </p:nvSpPr>
        <p:spPr>
          <a:xfrm>
            <a:off x="4451584" y="349043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B66DD53-4163-7ED5-004F-6061E5CC4B40}"/>
              </a:ext>
            </a:extLst>
          </p:cNvPr>
          <p:cNvCxnSpPr>
            <a:cxnSpLocks/>
          </p:cNvCxnSpPr>
          <p:nvPr/>
        </p:nvCxnSpPr>
        <p:spPr>
          <a:xfrm>
            <a:off x="1968500" y="2722561"/>
            <a:ext cx="2955418" cy="0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59A6CB6-A5AD-FB6E-BD2D-4BBD6B6ABCB2}"/>
              </a:ext>
            </a:extLst>
          </p:cNvPr>
          <p:cNvCxnSpPr>
            <a:cxnSpLocks/>
          </p:cNvCxnSpPr>
          <p:nvPr/>
        </p:nvCxnSpPr>
        <p:spPr>
          <a:xfrm flipV="1">
            <a:off x="4411868" y="2034142"/>
            <a:ext cx="0" cy="2791858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499CE4-1B16-49B6-09BF-1223024A6C6A}"/>
              </a:ext>
            </a:extLst>
          </p:cNvPr>
          <p:cNvCxnSpPr>
            <a:cxnSpLocks/>
          </p:cNvCxnSpPr>
          <p:nvPr/>
        </p:nvCxnSpPr>
        <p:spPr>
          <a:xfrm flipV="1">
            <a:off x="3252204" y="2758557"/>
            <a:ext cx="1159205" cy="1101209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CAA1960-0048-F8BA-1C99-0CAF6BBA8175}"/>
              </a:ext>
            </a:extLst>
          </p:cNvPr>
          <p:cNvSpPr txBox="1"/>
          <p:nvPr/>
        </p:nvSpPr>
        <p:spPr>
          <a:xfrm>
            <a:off x="4488691" y="235525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FB6C131-05F4-FBEF-FF86-436432DF4550}"/>
                  </a:ext>
                </a:extLst>
              </p:cNvPr>
              <p:cNvSpPr txBox="1"/>
              <p:nvPr/>
            </p:nvSpPr>
            <p:spPr>
              <a:xfrm>
                <a:off x="4734582" y="5540245"/>
                <a:ext cx="3253070" cy="3431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=141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𝑂h𝑚𝑠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FB6C131-05F4-FBEF-FF86-436432DF4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582" y="5540245"/>
                <a:ext cx="3253070" cy="343107"/>
              </a:xfrm>
              <a:prstGeom prst="rect">
                <a:avLst/>
              </a:prstGeom>
              <a:blipFill>
                <a:blip r:embed="rId2"/>
                <a:stretch>
                  <a:fillRect l="-1167" r="-1556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6E68FE5-DEDD-F3E8-6C31-E53B2BB1BF8C}"/>
                  </a:ext>
                </a:extLst>
              </p:cNvPr>
              <p:cNvSpPr txBox="1"/>
              <p:nvPr/>
            </p:nvSpPr>
            <p:spPr>
              <a:xfrm>
                <a:off x="5469078" y="6065297"/>
                <a:ext cx="1784078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141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=71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6E68FE5-DEDD-F3E8-6C31-E53B2BB1B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078" y="6065297"/>
                <a:ext cx="1784078" cy="518604"/>
              </a:xfrm>
              <a:prstGeom prst="rect">
                <a:avLst/>
              </a:prstGeom>
              <a:blipFill>
                <a:blip r:embed="rId3"/>
                <a:stretch>
                  <a:fillRect l="-2113" t="-4762" r="-2113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0FFB6A-BD4B-C8C5-38B2-C29DE7109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6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7BE26-E24A-BB45-CD07-9CA41050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Series circuits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3E4EF-7E78-3C67-9700-62248C3BB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928" y="2005588"/>
            <a:ext cx="3306872" cy="16455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895E51-6A7D-1725-0ADA-661D2C8D01E4}"/>
                  </a:ext>
                </a:extLst>
              </p:cNvPr>
              <p:cNvSpPr txBox="1"/>
              <p:nvPr/>
            </p:nvSpPr>
            <p:spPr>
              <a:xfrm>
                <a:off x="1814019" y="4133171"/>
                <a:ext cx="12789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895E51-6A7D-1725-0ADA-661D2C8D0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019" y="4133171"/>
                <a:ext cx="1278940" cy="276999"/>
              </a:xfrm>
              <a:prstGeom prst="rect">
                <a:avLst/>
              </a:prstGeom>
              <a:blipFill>
                <a:blip r:embed="rId3"/>
                <a:stretch>
                  <a:fillRect l="-3960" r="-99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CB4FC-32C9-70FF-D209-09A3533B97D8}"/>
                  </a:ext>
                </a:extLst>
              </p:cNvPr>
              <p:cNvSpPr txBox="1"/>
              <p:nvPr/>
            </p:nvSpPr>
            <p:spPr>
              <a:xfrm>
                <a:off x="4469831" y="4133171"/>
                <a:ext cx="29835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CB4FC-32C9-70FF-D209-09A3533B9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831" y="4133171"/>
                <a:ext cx="2983509" cy="276999"/>
              </a:xfrm>
              <a:prstGeom prst="rect">
                <a:avLst/>
              </a:prstGeom>
              <a:blipFill>
                <a:blip r:embed="rId4"/>
                <a:stretch>
                  <a:fillRect l="-1266" t="-4348" r="-2110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59AE54E6-3D20-117C-33D6-D76EB22C5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6002" y="2005231"/>
            <a:ext cx="3307590" cy="16459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BD9A37-9E9B-C7E8-7D7F-DD2915831F68}"/>
                  </a:ext>
                </a:extLst>
              </p:cNvPr>
              <p:cNvSpPr txBox="1"/>
              <p:nvPr/>
            </p:nvSpPr>
            <p:spPr>
              <a:xfrm>
                <a:off x="8082769" y="3987169"/>
                <a:ext cx="3156057" cy="569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BD9A37-9E9B-C7E8-7D7F-DD2915831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769" y="3987169"/>
                <a:ext cx="3156057" cy="569002"/>
              </a:xfrm>
              <a:prstGeom prst="rect">
                <a:avLst/>
              </a:prstGeom>
              <a:blipFill>
                <a:blip r:embed="rId6"/>
                <a:stretch>
                  <a:fillRect t="-2174" r="-400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136A41-A3E6-E72A-67F8-9DC05C1A34E7}"/>
                  </a:ext>
                </a:extLst>
              </p:cNvPr>
              <p:cNvSpPr txBox="1"/>
              <p:nvPr/>
            </p:nvSpPr>
            <p:spPr>
              <a:xfrm>
                <a:off x="9398528" y="3105834"/>
                <a:ext cx="3097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136A41-A3E6-E72A-67F8-9DC05C1A34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8528" y="3105834"/>
                <a:ext cx="309764" cy="276999"/>
              </a:xfrm>
              <a:prstGeom prst="rect">
                <a:avLst/>
              </a:prstGeom>
              <a:blipFill>
                <a:blip r:embed="rId7"/>
                <a:stretch>
                  <a:fillRect l="-20000" r="-400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2FF082A-BAE0-5768-37FD-0643684BEAB0}"/>
                  </a:ext>
                </a:extLst>
              </p:cNvPr>
              <p:cNvSpPr txBox="1"/>
              <p:nvPr/>
            </p:nvSpPr>
            <p:spPr>
              <a:xfrm>
                <a:off x="2601364" y="3105834"/>
                <a:ext cx="2055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2FF082A-BAE0-5768-37FD-0643684BE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1364" y="3105834"/>
                <a:ext cx="205504" cy="276999"/>
              </a:xfrm>
              <a:prstGeom prst="rect">
                <a:avLst/>
              </a:prstGeom>
              <a:blipFill>
                <a:blip r:embed="rId8"/>
                <a:stretch>
                  <a:fillRect l="-23529" r="-23529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50BE273D-6072-D007-5C13-1C47D069D4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1412" y="2005231"/>
            <a:ext cx="3307590" cy="16459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D9C931B-5DB5-1725-415A-DBEE50623711}"/>
                  </a:ext>
                </a:extLst>
              </p:cNvPr>
              <p:cNvSpPr txBox="1"/>
              <p:nvPr/>
            </p:nvSpPr>
            <p:spPr>
              <a:xfrm>
                <a:off x="5941118" y="3152001"/>
                <a:ext cx="2956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D9C931B-5DB5-1725-415A-DBEE50623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118" y="3152001"/>
                <a:ext cx="295657" cy="276999"/>
              </a:xfrm>
              <a:prstGeom prst="rect">
                <a:avLst/>
              </a:prstGeom>
              <a:blipFill>
                <a:blip r:embed="rId10"/>
                <a:stretch>
                  <a:fillRect l="-20833" r="-41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5D8ACE6-D40A-7DE7-FEB8-751F3763F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09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FFB0B-1A02-C186-4F89-FAAEA5C75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circuits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1BAB2C-FFDC-A461-9D0E-C7AC4EAFF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915557"/>
            <a:ext cx="3200400" cy="16459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22BF77-995F-3D18-21E3-434A9DB95610}"/>
                  </a:ext>
                </a:extLst>
              </p:cNvPr>
              <p:cNvSpPr txBox="1"/>
              <p:nvPr/>
            </p:nvSpPr>
            <p:spPr>
              <a:xfrm>
                <a:off x="4585009" y="3907536"/>
                <a:ext cx="3021981" cy="569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22BF77-995F-3D18-21E3-434A9DB95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009" y="3907536"/>
                <a:ext cx="3021981" cy="569002"/>
              </a:xfrm>
              <a:prstGeom prst="rect">
                <a:avLst/>
              </a:prstGeom>
              <a:blipFill>
                <a:blip r:embed="rId3"/>
                <a:stretch>
                  <a:fillRect l="-833" t="-4348" r="-2083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F529655-8022-D204-45DC-31E45BB56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915557"/>
            <a:ext cx="3200400" cy="16459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720D6DC-DD9D-5E24-58A6-4BB71A5281C3}"/>
                  </a:ext>
                </a:extLst>
              </p:cNvPr>
              <p:cNvSpPr txBox="1"/>
              <p:nvPr/>
            </p:nvSpPr>
            <p:spPr>
              <a:xfrm>
                <a:off x="2103730" y="3901440"/>
                <a:ext cx="1278940" cy="565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720D6DC-DD9D-5E24-58A6-4BB71A528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730" y="3901440"/>
                <a:ext cx="1278940" cy="565732"/>
              </a:xfrm>
              <a:prstGeom prst="rect">
                <a:avLst/>
              </a:prstGeom>
              <a:blipFill>
                <a:blip r:embed="rId5"/>
                <a:stretch>
                  <a:fillRect l="-3922" t="-4444" r="-980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847384-0DCB-06F2-217D-83FE7F5100FC}"/>
                  </a:ext>
                </a:extLst>
              </p:cNvPr>
              <p:cNvSpPr txBox="1"/>
              <p:nvPr/>
            </p:nvSpPr>
            <p:spPr>
              <a:xfrm>
                <a:off x="2640448" y="3152001"/>
                <a:ext cx="2055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847384-0DCB-06F2-217D-83FE7F510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448" y="3152001"/>
                <a:ext cx="205504" cy="276999"/>
              </a:xfrm>
              <a:prstGeom prst="rect">
                <a:avLst/>
              </a:prstGeom>
              <a:blipFill>
                <a:blip r:embed="rId6"/>
                <a:stretch>
                  <a:fillRect l="-22222" r="-1666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8088B4-137C-6DBA-1D9F-35E5634FE664}"/>
                  </a:ext>
                </a:extLst>
              </p:cNvPr>
              <p:cNvSpPr txBox="1"/>
              <p:nvPr/>
            </p:nvSpPr>
            <p:spPr>
              <a:xfrm>
                <a:off x="5948170" y="3152000"/>
                <a:ext cx="2956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8088B4-137C-6DBA-1D9F-35E5634FE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170" y="3152000"/>
                <a:ext cx="295657" cy="276999"/>
              </a:xfrm>
              <a:prstGeom prst="rect">
                <a:avLst/>
              </a:prstGeom>
              <a:blipFill>
                <a:blip r:embed="rId7"/>
                <a:stretch>
                  <a:fillRect l="-16667" r="-4167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5C945F1-0407-6916-D4B0-6FA6F6BFB6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8600" y="1915557"/>
            <a:ext cx="3200400" cy="16459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6B11A7-A4A9-9390-13DF-8FDF1B7780A1}"/>
                  </a:ext>
                </a:extLst>
              </p:cNvPr>
              <p:cNvSpPr txBox="1"/>
              <p:nvPr/>
            </p:nvSpPr>
            <p:spPr>
              <a:xfrm>
                <a:off x="9448800" y="3151999"/>
                <a:ext cx="3097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6B11A7-A4A9-9390-13DF-8FDF1B778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3151999"/>
                <a:ext cx="309764" cy="276999"/>
              </a:xfrm>
              <a:prstGeom prst="rect">
                <a:avLst/>
              </a:prstGeom>
              <a:blipFill>
                <a:blip r:embed="rId9"/>
                <a:stretch>
                  <a:fillRect l="-2000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45C6C6-B2C2-A4E3-BCCE-F130E2A99096}"/>
                  </a:ext>
                </a:extLst>
              </p:cNvPr>
              <p:cNvSpPr txBox="1"/>
              <p:nvPr/>
            </p:nvSpPr>
            <p:spPr>
              <a:xfrm>
                <a:off x="7876465" y="3909010"/>
                <a:ext cx="2999411" cy="5675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45C6C6-B2C2-A4E3-BCCE-F130E2A99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6465" y="3909010"/>
                <a:ext cx="2999411" cy="567528"/>
              </a:xfrm>
              <a:prstGeom prst="rect">
                <a:avLst/>
              </a:prstGeom>
              <a:blipFill>
                <a:blip r:embed="rId10"/>
                <a:stretch>
                  <a:fillRect l="-1266" t="-4348" r="-2532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6655C7A-126C-E027-46A1-0D6B980A6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76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FFB0B-1A02-C186-4F89-FAAEA5C75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World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1BAB2C-FFDC-A461-9D0E-C7AC4EAFF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915557"/>
            <a:ext cx="3200400" cy="16459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22BF77-995F-3D18-21E3-434A9DB95610}"/>
                  </a:ext>
                </a:extLst>
              </p:cNvPr>
              <p:cNvSpPr txBox="1"/>
              <p:nvPr/>
            </p:nvSpPr>
            <p:spPr>
              <a:xfrm>
                <a:off x="4585009" y="3907536"/>
                <a:ext cx="3021981" cy="569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22BF77-995F-3D18-21E3-434A9DB95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009" y="3907536"/>
                <a:ext cx="3021981" cy="569002"/>
              </a:xfrm>
              <a:prstGeom prst="rect">
                <a:avLst/>
              </a:prstGeom>
              <a:blipFill>
                <a:blip r:embed="rId3"/>
                <a:stretch>
                  <a:fillRect l="-833" t="-4348" r="-2083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F529655-8022-D204-45DC-31E45BB56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915557"/>
            <a:ext cx="3200400" cy="16459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720D6DC-DD9D-5E24-58A6-4BB71A5281C3}"/>
                  </a:ext>
                </a:extLst>
              </p:cNvPr>
              <p:cNvSpPr txBox="1"/>
              <p:nvPr/>
            </p:nvSpPr>
            <p:spPr>
              <a:xfrm>
                <a:off x="2000978" y="3907536"/>
                <a:ext cx="1278940" cy="565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720D6DC-DD9D-5E24-58A6-4BB71A528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978" y="3907536"/>
                <a:ext cx="1278940" cy="565732"/>
              </a:xfrm>
              <a:prstGeom prst="rect">
                <a:avLst/>
              </a:prstGeom>
              <a:blipFill>
                <a:blip r:embed="rId5"/>
                <a:stretch>
                  <a:fillRect l="-3922" t="-4348" r="-98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847384-0DCB-06F2-217D-83FE7F5100FC}"/>
                  </a:ext>
                </a:extLst>
              </p:cNvPr>
              <p:cNvSpPr txBox="1"/>
              <p:nvPr/>
            </p:nvSpPr>
            <p:spPr>
              <a:xfrm>
                <a:off x="2640448" y="3152001"/>
                <a:ext cx="2055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847384-0DCB-06F2-217D-83FE7F510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448" y="3152001"/>
                <a:ext cx="205504" cy="276999"/>
              </a:xfrm>
              <a:prstGeom prst="rect">
                <a:avLst/>
              </a:prstGeom>
              <a:blipFill>
                <a:blip r:embed="rId6"/>
                <a:stretch>
                  <a:fillRect l="-22222" r="-1666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8088B4-137C-6DBA-1D9F-35E5634FE664}"/>
                  </a:ext>
                </a:extLst>
              </p:cNvPr>
              <p:cNvSpPr txBox="1"/>
              <p:nvPr/>
            </p:nvSpPr>
            <p:spPr>
              <a:xfrm>
                <a:off x="5948170" y="3152000"/>
                <a:ext cx="2956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8088B4-137C-6DBA-1D9F-35E5634FE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170" y="3152000"/>
                <a:ext cx="295657" cy="276999"/>
              </a:xfrm>
              <a:prstGeom prst="rect">
                <a:avLst/>
              </a:prstGeom>
              <a:blipFill>
                <a:blip r:embed="rId7"/>
                <a:stretch>
                  <a:fillRect l="-16667" r="-4167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5C945F1-0407-6916-D4B0-6FA6F6BFB6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8600" y="1915557"/>
            <a:ext cx="3200400" cy="16459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6B11A7-A4A9-9390-13DF-8FDF1B7780A1}"/>
                  </a:ext>
                </a:extLst>
              </p:cNvPr>
              <p:cNvSpPr txBox="1"/>
              <p:nvPr/>
            </p:nvSpPr>
            <p:spPr>
              <a:xfrm>
                <a:off x="9448800" y="3151999"/>
                <a:ext cx="3097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6B11A7-A4A9-9390-13DF-8FDF1B778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3151999"/>
                <a:ext cx="309764" cy="276999"/>
              </a:xfrm>
              <a:prstGeom prst="rect">
                <a:avLst/>
              </a:prstGeom>
              <a:blipFill>
                <a:blip r:embed="rId9"/>
                <a:stretch>
                  <a:fillRect l="-2000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45C6C6-B2C2-A4E3-BCCE-F130E2A99096}"/>
                  </a:ext>
                </a:extLst>
              </p:cNvPr>
              <p:cNvSpPr txBox="1"/>
              <p:nvPr/>
            </p:nvSpPr>
            <p:spPr>
              <a:xfrm>
                <a:off x="7876465" y="3909010"/>
                <a:ext cx="2999411" cy="5675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45C6C6-B2C2-A4E3-BCCE-F130E2A99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6465" y="3909010"/>
                <a:ext cx="2999411" cy="567528"/>
              </a:xfrm>
              <a:prstGeom prst="rect">
                <a:avLst/>
              </a:prstGeom>
              <a:blipFill>
                <a:blip r:embed="rId10"/>
                <a:stretch>
                  <a:fillRect l="-1266" t="-4348" r="-2532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95E66C-5F7E-56DB-116C-648BABDFEC16}"/>
                  </a:ext>
                </a:extLst>
              </p:cNvPr>
              <p:cNvSpPr txBox="1"/>
              <p:nvPr/>
            </p:nvSpPr>
            <p:spPr>
              <a:xfrm>
                <a:off x="1695092" y="4665444"/>
                <a:ext cx="209621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𝐶𝑜𝑛𝑑𝑢𝑐𝑡𝑎𝑛𝑐𝑒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95E66C-5F7E-56DB-116C-648BABDFE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092" y="4665444"/>
                <a:ext cx="2096215" cy="518604"/>
              </a:xfrm>
              <a:prstGeom prst="rect">
                <a:avLst/>
              </a:prstGeom>
              <a:blipFill>
                <a:blip r:embed="rId11"/>
                <a:stretch>
                  <a:fillRect l="-1807" t="-4762" r="-1807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10202AC-3518-5D5D-376E-A189A9AD94E7}"/>
                  </a:ext>
                </a:extLst>
              </p:cNvPr>
              <p:cNvSpPr txBox="1"/>
              <p:nvPr/>
            </p:nvSpPr>
            <p:spPr>
              <a:xfrm>
                <a:off x="2107191" y="5438735"/>
                <a:ext cx="12720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10202AC-3518-5D5D-376E-A189A9AD94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191" y="5438735"/>
                <a:ext cx="1272015" cy="276999"/>
              </a:xfrm>
              <a:prstGeom prst="rect">
                <a:avLst/>
              </a:prstGeom>
              <a:blipFill>
                <a:blip r:embed="rId12"/>
                <a:stretch>
                  <a:fillRect l="-4000" r="-100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D3692F-FCDC-F27E-A6CB-D6D7743BCC09}"/>
                  </a:ext>
                </a:extLst>
              </p:cNvPr>
              <p:cNvSpPr txBox="1"/>
              <p:nvPr/>
            </p:nvSpPr>
            <p:spPr>
              <a:xfrm>
                <a:off x="4873709" y="4665442"/>
                <a:ext cx="2148922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𝑆𝑢𝑐𝑒𝑠𝑠𝑝𝑡𝑎𝑛𝑐𝑒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D3692F-FCDC-F27E-A6CB-D6D7743BC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709" y="4665442"/>
                <a:ext cx="2148922" cy="518604"/>
              </a:xfrm>
              <a:prstGeom prst="rect">
                <a:avLst/>
              </a:prstGeom>
              <a:blipFill>
                <a:blip r:embed="rId13"/>
                <a:stretch>
                  <a:fillRect l="-1765" t="-4762" r="-2941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7A4026-0507-6EB1-156D-830E996365B4}"/>
                  </a:ext>
                </a:extLst>
              </p:cNvPr>
              <p:cNvSpPr txBox="1"/>
              <p:nvPr/>
            </p:nvSpPr>
            <p:spPr>
              <a:xfrm>
                <a:off x="5047488" y="5438735"/>
                <a:ext cx="13696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7A4026-0507-6EB1-156D-830E99636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488" y="5438735"/>
                <a:ext cx="1369606" cy="276999"/>
              </a:xfrm>
              <a:prstGeom prst="rect">
                <a:avLst/>
              </a:prstGeom>
              <a:blipFill>
                <a:blip r:embed="rId14"/>
                <a:stretch>
                  <a:fillRect l="-3670" r="-91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D6BBDD3-00E3-D756-C278-9DF0E7158315}"/>
                  </a:ext>
                </a:extLst>
              </p:cNvPr>
              <p:cNvSpPr txBox="1"/>
              <p:nvPr/>
            </p:nvSpPr>
            <p:spPr>
              <a:xfrm>
                <a:off x="8540496" y="5438735"/>
                <a:ext cx="13837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D6BBDD3-00E3-D756-C278-9DF0E7158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0496" y="5438735"/>
                <a:ext cx="1383712" cy="276999"/>
              </a:xfrm>
              <a:prstGeom prst="rect">
                <a:avLst/>
              </a:prstGeom>
              <a:blipFill>
                <a:blip r:embed="rId15"/>
                <a:stretch>
                  <a:fillRect l="-3636" r="-909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D0543F6-0741-142A-1FFE-438422A97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79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3F3EC-6B99-CA6A-673A-1AF81FAFB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life antennas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3EE50A-47A2-AA01-6E5C-D748654B4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2315972"/>
            <a:ext cx="5433730" cy="21945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1F0911-25D4-27E1-F3DF-2FB5295E7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15972"/>
            <a:ext cx="5455553" cy="21945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AC4216-E8C5-7FDA-4E7D-9C3E3702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67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wing from a tree&#10;&#10;Description automatically generated with medium confidence">
            <a:extLst>
              <a:ext uri="{FF2B5EF4-FFF2-40B4-BE49-F238E27FC236}">
                <a16:creationId xmlns:a16="http://schemas.microsoft.com/office/drawing/2014/main" id="{F5273A00-F7B1-3BB1-F2A4-790B9A571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98D477-76FA-62D3-D188-48896FDCD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17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FD21E-CCAF-D303-7E5B-F519BDFD4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of my antennas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7DB165-9B09-A48A-7CD9-7FA1DA06F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433" y="2294379"/>
            <a:ext cx="4937760" cy="1267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A3D528-83D6-E991-AED0-81972CD83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433" y="4823288"/>
            <a:ext cx="4937760" cy="1178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12B80C-4D11-5E43-E1DC-DF2D31B71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33" y="3638003"/>
            <a:ext cx="4937760" cy="1112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97E676-13D6-3E74-6FC8-A5814B1DF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872" y="3638003"/>
            <a:ext cx="4937760" cy="1092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AD7D28-B148-2B1C-744D-5D4AC2557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1390" y="2283873"/>
            <a:ext cx="4937760" cy="12235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1CA67-8484-F6A3-E20C-1362ED34DF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1872" y="4823288"/>
            <a:ext cx="4937760" cy="11579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18CCC4-CE30-5309-DAC9-3B66F64B42A7}"/>
              </a:ext>
            </a:extLst>
          </p:cNvPr>
          <p:cNvSpPr txBox="1"/>
          <p:nvPr/>
        </p:nvSpPr>
        <p:spPr>
          <a:xfrm>
            <a:off x="3271567" y="1745704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 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023D45-2402-468E-DC60-EAEF13BD74C9}"/>
              </a:ext>
            </a:extLst>
          </p:cNvPr>
          <p:cNvSpPr txBox="1"/>
          <p:nvPr/>
        </p:nvSpPr>
        <p:spPr>
          <a:xfrm>
            <a:off x="8465671" y="1745704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15 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FEB026-C182-38E7-FB2C-A6859D0CCEAD}"/>
              </a:ext>
            </a:extLst>
          </p:cNvPr>
          <p:cNvSpPr/>
          <p:nvPr/>
        </p:nvSpPr>
        <p:spPr>
          <a:xfrm>
            <a:off x="1025433" y="4913376"/>
            <a:ext cx="4937760" cy="3779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668347-091F-53A9-03DB-D72A0DBBD002}"/>
              </a:ext>
            </a:extLst>
          </p:cNvPr>
          <p:cNvSpPr/>
          <p:nvPr/>
        </p:nvSpPr>
        <p:spPr>
          <a:xfrm>
            <a:off x="6211390" y="4886706"/>
            <a:ext cx="4937760" cy="3779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911BAE-0ED0-0833-6F3C-59FDC9875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8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61679-CE41-3E77-8266-3E7A57E139E4}"/>
              </a:ext>
            </a:extLst>
          </p:cNvPr>
          <p:cNvSpPr txBox="1"/>
          <p:nvPr/>
        </p:nvSpPr>
        <p:spPr>
          <a:xfrm>
            <a:off x="1741373" y="1686559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63FC09-0422-2D2F-D312-7D8687E9CC01}"/>
              </a:ext>
            </a:extLst>
          </p:cNvPr>
          <p:cNvSpPr txBox="1"/>
          <p:nvPr/>
        </p:nvSpPr>
        <p:spPr>
          <a:xfrm>
            <a:off x="5680827" y="1673859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20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B1E3D1-13DE-7C35-8F68-A0CB7B9D7596}"/>
              </a:ext>
            </a:extLst>
          </p:cNvPr>
          <p:cNvSpPr txBox="1"/>
          <p:nvPr/>
        </p:nvSpPr>
        <p:spPr>
          <a:xfrm>
            <a:off x="9620280" y="1699259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15 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C649DB-28C0-213D-9D6A-253C28528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828" y="2197079"/>
            <a:ext cx="3605963" cy="365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1D0A28-7A81-F246-A210-E49A9B4B0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375" y="2197079"/>
            <a:ext cx="3605963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8C91C0-3B19-4D5C-F124-396670842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22" y="2197079"/>
            <a:ext cx="3605963" cy="36576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46D10F7-0E49-0974-9CDC-307970851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My antennas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FE33EF-2FF3-6145-D652-19DB442DD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34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E66B7-16ED-AE23-599B-B60FC5FFA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math can get ugly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E2FA4E-323A-3BF3-88E2-EF4D95F51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629" y="1652983"/>
            <a:ext cx="3198055" cy="19673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59C3E1-2679-C114-65B6-D76900B10027}"/>
                  </a:ext>
                </a:extLst>
              </p:cNvPr>
              <p:cNvSpPr txBox="1"/>
              <p:nvPr/>
            </p:nvSpPr>
            <p:spPr>
              <a:xfrm>
                <a:off x="882137" y="1998404"/>
                <a:ext cx="11163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59C3E1-2679-C114-65B6-D76900B10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137" y="1998404"/>
                <a:ext cx="1116331" cy="276999"/>
              </a:xfrm>
              <a:prstGeom prst="rect">
                <a:avLst/>
              </a:prstGeom>
              <a:blipFill>
                <a:blip r:embed="rId3"/>
                <a:stretch>
                  <a:fillRect l="-4494" t="-4348" r="-6742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8229B0-2651-60F0-BA9A-F9D3774872E1}"/>
                  </a:ext>
                </a:extLst>
              </p:cNvPr>
              <p:cNvSpPr txBox="1"/>
              <p:nvPr/>
            </p:nvSpPr>
            <p:spPr>
              <a:xfrm>
                <a:off x="2291837" y="1890157"/>
                <a:ext cx="1130566" cy="569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𝑓𝐶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8229B0-2651-60F0-BA9A-F9D377487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837" y="1890157"/>
                <a:ext cx="1130566" cy="569002"/>
              </a:xfrm>
              <a:prstGeom prst="rect">
                <a:avLst/>
              </a:prstGeom>
              <a:blipFill>
                <a:blip r:embed="rId4"/>
                <a:stretch>
                  <a:fillRect l="-4444" t="-4348" r="-6667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70352D8-3AC5-0142-3676-7B90DF3A0E24}"/>
              </a:ext>
            </a:extLst>
          </p:cNvPr>
          <p:cNvSpPr txBox="1"/>
          <p:nvPr/>
        </p:nvSpPr>
        <p:spPr>
          <a:xfrm>
            <a:off x="7375329" y="2308952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z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0D683522-3D03-33DA-10B1-3E9183D560DF}"/>
              </a:ext>
            </a:extLst>
          </p:cNvPr>
          <p:cNvSpPr/>
          <p:nvPr/>
        </p:nvSpPr>
        <p:spPr>
          <a:xfrm>
            <a:off x="7718229" y="2506318"/>
            <a:ext cx="279400" cy="203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B451B1-37F5-28C9-11A5-CE882FD9972A}"/>
                  </a:ext>
                </a:extLst>
              </p:cNvPr>
              <p:cNvSpPr txBox="1"/>
              <p:nvPr/>
            </p:nvSpPr>
            <p:spPr>
              <a:xfrm>
                <a:off x="882137" y="2890845"/>
                <a:ext cx="2862835" cy="6081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𝑟𝑒𝑠𝑖𝑠𝑡𝑖𝑣𝑒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B451B1-37F5-28C9-11A5-CE882FD99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137" y="2890845"/>
                <a:ext cx="2862835" cy="608115"/>
              </a:xfrm>
              <a:prstGeom prst="rect">
                <a:avLst/>
              </a:prstGeom>
              <a:blipFill>
                <a:blip r:embed="rId5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D7CBBF-B22D-F0BF-E1AE-0831DB5C40F7}"/>
                  </a:ext>
                </a:extLst>
              </p:cNvPr>
              <p:cNvSpPr txBox="1"/>
              <p:nvPr/>
            </p:nvSpPr>
            <p:spPr>
              <a:xfrm>
                <a:off x="882137" y="3910494"/>
                <a:ext cx="3198055" cy="622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𝑟𝑒𝑎𝑐𝑡𝑖𝑣𝑒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D7CBBF-B22D-F0BF-E1AE-0831DB5C4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137" y="3910494"/>
                <a:ext cx="3198055" cy="622414"/>
              </a:xfrm>
              <a:prstGeom prst="rect">
                <a:avLst/>
              </a:prstGeom>
              <a:blipFill>
                <a:blip r:embed="rId6"/>
                <a:stretch>
                  <a:fillRect l="-395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CA05E82-1522-FA9D-9A17-98EB7DA4B69C}"/>
              </a:ext>
            </a:extLst>
          </p:cNvPr>
          <p:cNvSpPr txBox="1"/>
          <p:nvPr/>
        </p:nvSpPr>
        <p:spPr>
          <a:xfrm>
            <a:off x="882137" y="5064727"/>
            <a:ext cx="5293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…Not so simple…Smith Charts to the rescue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E4974D-6116-9CE0-61A0-AC412914122D}"/>
              </a:ext>
            </a:extLst>
          </p:cNvPr>
          <p:cNvGrpSpPr/>
          <p:nvPr/>
        </p:nvGrpSpPr>
        <p:grpSpPr>
          <a:xfrm rot="16200000">
            <a:off x="9945936" y="4259265"/>
            <a:ext cx="1228231" cy="292100"/>
            <a:chOff x="3544456" y="5029563"/>
            <a:chExt cx="1340763" cy="26126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30A6F69-B538-CBF4-57FF-0D40A9783A2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380939" y="5203141"/>
              <a:ext cx="136530" cy="388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4071EF2-795D-8990-19C5-21CB059E074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227074" y="5119004"/>
              <a:ext cx="261260" cy="823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E5FA36A-DA6D-45E9-EA02-CE0676A9EB9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113804" y="5119004"/>
              <a:ext cx="261260" cy="823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747E04D-893B-E0A2-D463-5E5A5B17B9A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000534" y="5119004"/>
              <a:ext cx="261260" cy="823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71F677F-D7EA-C82C-FADF-BBC62DE020F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87264" y="5119004"/>
              <a:ext cx="261260" cy="823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C01EB91-4553-A53B-BB04-CB07430D608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287396" y="5148434"/>
              <a:ext cx="253886" cy="308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9B35047-793C-4E78-7CE6-0A5F67154C0F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173538" y="5148434"/>
              <a:ext cx="253886" cy="308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86543A8-1BD6-DAB4-CB40-8BFB877F9F6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059679" y="5148434"/>
              <a:ext cx="253886" cy="308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4B922B3-7615-0A02-672E-CA5B5D907B0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945821" y="5148434"/>
              <a:ext cx="253886" cy="308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DE61F09-4CA2-14D2-3B97-5C7826942DB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875553" y="5192024"/>
              <a:ext cx="151700" cy="458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228CBC-F7BD-4096-883E-07C7BC5FEC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68622" y="5154294"/>
              <a:ext cx="416597" cy="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784DD36-9B46-9A49-E856-181B0BF9EF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4456" y="5149237"/>
              <a:ext cx="38399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24DF93-BD1A-3585-636F-D062018C3E62}"/>
              </a:ext>
            </a:extLst>
          </p:cNvPr>
          <p:cNvCxnSpPr/>
          <p:nvPr/>
        </p:nvCxnSpPr>
        <p:spPr>
          <a:xfrm>
            <a:off x="7997630" y="3796039"/>
            <a:ext cx="2550171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CECFF19-E715-C57C-5D3A-35DA6D1601F5}"/>
              </a:ext>
            </a:extLst>
          </p:cNvPr>
          <p:cNvGrpSpPr/>
          <p:nvPr/>
        </p:nvGrpSpPr>
        <p:grpSpPr>
          <a:xfrm>
            <a:off x="10409545" y="4965700"/>
            <a:ext cx="283854" cy="1371600"/>
            <a:chOff x="10422245" y="5207000"/>
            <a:chExt cx="283854" cy="13716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EB06FD4-70B3-9AD5-95B2-0C674E457397}"/>
                </a:ext>
              </a:extLst>
            </p:cNvPr>
            <p:cNvSpPr/>
            <p:nvPr/>
          </p:nvSpPr>
          <p:spPr>
            <a:xfrm>
              <a:off x="10422245" y="5461000"/>
              <a:ext cx="283854" cy="749300"/>
            </a:xfrm>
            <a:prstGeom prst="rect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A524B55-5EDB-1D6F-CB2D-6FE9DBBB0B62}"/>
                </a:ext>
              </a:extLst>
            </p:cNvPr>
            <p:cNvCxnSpPr>
              <a:cxnSpLocks/>
            </p:cNvCxnSpPr>
            <p:nvPr/>
          </p:nvCxnSpPr>
          <p:spPr>
            <a:xfrm>
              <a:off x="10556708" y="6210300"/>
              <a:ext cx="14928" cy="36830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0C70560-83BB-B253-26A3-5FBB3DDA49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64172" y="5207000"/>
              <a:ext cx="0" cy="25400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6A67ADF-6196-5D28-2670-2ADCE8F5B48F}"/>
              </a:ext>
            </a:extLst>
          </p:cNvPr>
          <p:cNvCxnSpPr/>
          <p:nvPr/>
        </p:nvCxnSpPr>
        <p:spPr>
          <a:xfrm>
            <a:off x="8008765" y="6337300"/>
            <a:ext cx="2550171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1CDB6CF-400C-1BAB-EAD1-E75CD9C947B6}"/>
              </a:ext>
            </a:extLst>
          </p:cNvPr>
          <p:cNvSpPr txBox="1"/>
          <p:nvPr/>
        </p:nvSpPr>
        <p:spPr>
          <a:xfrm>
            <a:off x="7337321" y="4643478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z</a:t>
            </a: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14440188-9E51-F698-3E40-7713789DF969}"/>
              </a:ext>
            </a:extLst>
          </p:cNvPr>
          <p:cNvSpPr/>
          <p:nvPr/>
        </p:nvSpPr>
        <p:spPr>
          <a:xfrm>
            <a:off x="7680221" y="4840844"/>
            <a:ext cx="279400" cy="203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C3F0077-EAA3-8DA4-2F5C-E1872AF8B5CE}"/>
                  </a:ext>
                </a:extLst>
              </p:cNvPr>
              <p:cNvSpPr txBox="1"/>
              <p:nvPr/>
            </p:nvSpPr>
            <p:spPr>
              <a:xfrm>
                <a:off x="10747965" y="4242699"/>
                <a:ext cx="8954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𝑟𝑒𝑠𝑖𝑠𝑡𝑖𝑣𝑒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C3F0077-EAA3-8DA4-2F5C-E1872AF8B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965" y="4242699"/>
                <a:ext cx="895438" cy="276999"/>
              </a:xfrm>
              <a:prstGeom prst="rect">
                <a:avLst/>
              </a:prstGeom>
              <a:blipFill>
                <a:blip r:embed="rId9"/>
                <a:stretch>
                  <a:fillRect l="-2817" r="-2817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92FEB-0089-BFF5-ACD5-AFA11C9D7B31}"/>
                  </a:ext>
                </a:extLst>
              </p:cNvPr>
              <p:cNvSpPr txBox="1"/>
              <p:nvPr/>
            </p:nvSpPr>
            <p:spPr>
              <a:xfrm>
                <a:off x="10773365" y="5453965"/>
                <a:ext cx="8633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𝑟𝑒𝑎𝑐𝑡𝑖𝑣𝑒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92FEB-0089-BFF5-ACD5-AFA11C9D7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3365" y="5453965"/>
                <a:ext cx="863378" cy="276999"/>
              </a:xfrm>
              <a:prstGeom prst="rect">
                <a:avLst/>
              </a:prstGeom>
              <a:blipFill>
                <a:blip r:embed="rId10"/>
                <a:stretch>
                  <a:fillRect l="-2899" r="-1449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0F51E0-E4D9-47C4-EE7F-9CD97AE6F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54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1BC27-5F0C-81D1-7296-C39E0FC4E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definitions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B0E9EB-7609-018D-C692-4E31CCAA832C}"/>
              </a:ext>
            </a:extLst>
          </p:cNvPr>
          <p:cNvCxnSpPr>
            <a:cxnSpLocks/>
          </p:cNvCxnSpPr>
          <p:nvPr/>
        </p:nvCxnSpPr>
        <p:spPr>
          <a:xfrm>
            <a:off x="2349500" y="2042557"/>
            <a:ext cx="8280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35D0AC9-30F9-2073-15FA-9910FF884186}"/>
              </a:ext>
            </a:extLst>
          </p:cNvPr>
          <p:cNvSpPr txBox="1"/>
          <p:nvPr/>
        </p:nvSpPr>
        <p:spPr>
          <a:xfrm>
            <a:off x="4560379" y="1596875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Transmission line with impedance of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4D7B1D-770D-C96B-7768-FB520E57D462}"/>
              </a:ext>
            </a:extLst>
          </p:cNvPr>
          <p:cNvCxnSpPr/>
          <p:nvPr/>
        </p:nvCxnSpPr>
        <p:spPr>
          <a:xfrm>
            <a:off x="7061200" y="2360058"/>
            <a:ext cx="17145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F3E4EB0-458A-DA4E-A9FD-6EFB6D86C2FA}"/>
              </a:ext>
            </a:extLst>
          </p:cNvPr>
          <p:cNvCxnSpPr>
            <a:cxnSpLocks/>
          </p:cNvCxnSpPr>
          <p:nvPr/>
        </p:nvCxnSpPr>
        <p:spPr>
          <a:xfrm flipH="1">
            <a:off x="7061200" y="2779158"/>
            <a:ext cx="17145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D1CF43-B569-7908-E9BD-17D1F323E2FA}"/>
                  </a:ext>
                </a:extLst>
              </p:cNvPr>
              <p:cNvSpPr txBox="1"/>
              <p:nvPr/>
            </p:nvSpPr>
            <p:spPr>
              <a:xfrm>
                <a:off x="8775700" y="2197733"/>
                <a:ext cx="1451679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𝑓𝑜𝑟𝑤𝑎𝑟𝑑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D1CF43-B569-7908-E9BD-17D1F323E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700" y="2197733"/>
                <a:ext cx="1451679" cy="299249"/>
              </a:xfrm>
              <a:prstGeom prst="rect">
                <a:avLst/>
              </a:prstGeom>
              <a:blipFill>
                <a:blip r:embed="rId2"/>
                <a:stretch>
                  <a:fillRect l="-3478" t="-8333" r="-1739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330D81C-1AC5-81FF-724A-80D10812E6E6}"/>
                  </a:ext>
                </a:extLst>
              </p:cNvPr>
              <p:cNvSpPr txBox="1"/>
              <p:nvPr/>
            </p:nvSpPr>
            <p:spPr>
              <a:xfrm>
                <a:off x="8801100" y="2591433"/>
                <a:ext cx="1504964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𝑟𝑒𝑓𝑙𝑒𝑐𝑡𝑒𝑑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330D81C-1AC5-81FF-724A-80D10812E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1100" y="2591433"/>
                <a:ext cx="1504964" cy="299249"/>
              </a:xfrm>
              <a:prstGeom prst="rect">
                <a:avLst/>
              </a:prstGeom>
              <a:blipFill>
                <a:blip r:embed="rId3"/>
                <a:stretch>
                  <a:fillRect l="-3361" t="-8333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E2432D-BF42-8CF3-3D7F-77E6294F9B87}"/>
                  </a:ext>
                </a:extLst>
              </p:cNvPr>
              <p:cNvSpPr txBox="1"/>
              <p:nvPr/>
            </p:nvSpPr>
            <p:spPr>
              <a:xfrm>
                <a:off x="1260565" y="2294044"/>
                <a:ext cx="3092129" cy="5966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𝑅𝑒𝑓𝑙𝑒𝑐𝑡𝑖𝑜𝑛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𝑐𝑜𝑒𝑓𝑓𝑖𝑐𝑖𝑒𝑛𝑡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E2432D-BF42-8CF3-3D7F-77E6294F9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565" y="2294044"/>
                <a:ext cx="3092129" cy="596638"/>
              </a:xfrm>
              <a:prstGeom prst="rect">
                <a:avLst/>
              </a:prstGeom>
              <a:blipFill>
                <a:blip r:embed="rId4"/>
                <a:stretch>
                  <a:fillRect l="-2459" r="-82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3D7B47-EF1E-BBEA-6964-A7E22AF559A7}"/>
                  </a:ext>
                </a:extLst>
              </p:cNvPr>
              <p:cNvSpPr txBox="1"/>
              <p:nvPr/>
            </p:nvSpPr>
            <p:spPr>
              <a:xfrm>
                <a:off x="1284866" y="3096362"/>
                <a:ext cx="1521763" cy="572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𝑆𝑊𝑅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3D7B47-EF1E-BBEA-6964-A7E22AF559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866" y="3096362"/>
                <a:ext cx="1521763" cy="572657"/>
              </a:xfrm>
              <a:prstGeom prst="rect">
                <a:avLst/>
              </a:prstGeom>
              <a:blipFill>
                <a:blip r:embed="rId5"/>
                <a:stretch>
                  <a:fillRect l="-3333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79FD468-7466-C9AE-60BC-FA2B224E574A}"/>
                  </a:ext>
                </a:extLst>
              </p:cNvPr>
              <p:cNvSpPr txBox="1"/>
              <p:nvPr/>
            </p:nvSpPr>
            <p:spPr>
              <a:xfrm>
                <a:off x="1260565" y="4917172"/>
                <a:ext cx="9508692" cy="565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𝑁𝑜𝑟𝑚𝑎𝑙𝑖𝑧𝑒𝑑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𝑖𝑚𝑝𝑒𝑑𝑎𝑛𝑐𝑒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𝑢𝑠𝑢𝑎𝑙𝑙𝑦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𝑜h𝑚𝑠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𝑚𝑜𝑑𝑒𝑟𝑛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𝑠𝑜𝑙𝑖𝑑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𝑠𝑡𝑎𝑡𝑒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𝑟𝑎𝑑𝑖𝑜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𝑠𝑦𝑠𝑡𝑒𝑚𝑠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79FD468-7466-C9AE-60BC-FA2B224E5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565" y="4917172"/>
                <a:ext cx="9508692" cy="565604"/>
              </a:xfrm>
              <a:prstGeom prst="rect">
                <a:avLst/>
              </a:prstGeom>
              <a:blipFill>
                <a:blip r:embed="rId6"/>
                <a:stretch>
                  <a:fillRect l="-400" t="-2222" r="-53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C4BB6F-B14A-22A6-4D07-1A46297463A7}"/>
                  </a:ext>
                </a:extLst>
              </p:cNvPr>
              <p:cNvSpPr txBox="1"/>
              <p:nvPr/>
            </p:nvSpPr>
            <p:spPr>
              <a:xfrm>
                <a:off x="1260565" y="3801547"/>
                <a:ext cx="2987292" cy="10161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C4BB6F-B14A-22A6-4D07-1A4629746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565" y="3801547"/>
                <a:ext cx="2987292" cy="1016112"/>
              </a:xfrm>
              <a:prstGeom prst="rect">
                <a:avLst/>
              </a:prstGeom>
              <a:blipFill>
                <a:blip r:embed="rId7"/>
                <a:stretch>
                  <a:fillRect l="-1271" t="-1235" r="-1271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E080C4E-30CE-71F2-4B2B-E26D2F725FDE}"/>
                  </a:ext>
                </a:extLst>
              </p:cNvPr>
              <p:cNvSpPr txBox="1"/>
              <p:nvPr/>
            </p:nvSpPr>
            <p:spPr>
              <a:xfrm>
                <a:off x="10905884" y="1904057"/>
                <a:ext cx="2862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E080C4E-30CE-71F2-4B2B-E26D2F725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5884" y="1904057"/>
                <a:ext cx="286232" cy="276999"/>
              </a:xfrm>
              <a:prstGeom prst="rect">
                <a:avLst/>
              </a:prstGeom>
              <a:blipFill>
                <a:blip r:embed="rId8"/>
                <a:stretch>
                  <a:fillRect l="-16667" r="-41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C5B6893-012A-34E7-8DDD-F337CE5B134B}"/>
                  </a:ext>
                </a:extLst>
              </p:cNvPr>
              <p:cNvSpPr txBox="1"/>
              <p:nvPr/>
            </p:nvSpPr>
            <p:spPr>
              <a:xfrm>
                <a:off x="7717205" y="1637616"/>
                <a:ext cx="2881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C5B6893-012A-34E7-8DDD-F337CE5B1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7205" y="1637616"/>
                <a:ext cx="288156" cy="276999"/>
              </a:xfrm>
              <a:prstGeom prst="rect">
                <a:avLst/>
              </a:prstGeom>
              <a:blipFill>
                <a:blip r:embed="rId9"/>
                <a:stretch>
                  <a:fillRect l="-16667" r="-4167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4705A62-E7F4-E442-F2A1-9375CD313220}"/>
              </a:ext>
            </a:extLst>
          </p:cNvPr>
          <p:cNvSpPr txBox="1"/>
          <p:nvPr/>
        </p:nvSpPr>
        <p:spPr>
          <a:xfrm>
            <a:off x="1723780" y="5644896"/>
            <a:ext cx="8661345" cy="64633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Smith Chart is a plat of the reflection coefficient as a function of normalized resistance and reactance</a:t>
            </a:r>
          </a:p>
          <a:p>
            <a:pPr algn="ctr"/>
            <a:r>
              <a:rPr lang="en-US" dirty="0"/>
              <a:t>(and normalized admittance and susceptance)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291DD-5319-0656-FCEF-54139CD4E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11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18C1E-98CB-B872-EB64-ABBB901EF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Not the one who went to Washington</a:t>
            </a:r>
          </a:p>
        </p:txBody>
      </p:sp>
      <p:pic>
        <p:nvPicPr>
          <p:cNvPr id="2050" name="Picture 2" descr="Mr. Smith Goes to Washington has become synonymous with the filibuster —  for good reason - Vox">
            <a:extLst>
              <a:ext uri="{FF2B5EF4-FFF2-40B4-BE49-F238E27FC236}">
                <a16:creationId xmlns:a16="http://schemas.microsoft.com/office/drawing/2014/main" id="{B281CB0F-A3F6-BD5A-1AA7-235EE6CE7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979" y="2013757"/>
            <a:ext cx="6478041" cy="431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1912F0-7CEF-0D2D-872D-CD674483B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99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D81B30-EA1A-4153-3B3A-C58F85DE0F53}"/>
              </a:ext>
            </a:extLst>
          </p:cNvPr>
          <p:cNvSpPr txBox="1"/>
          <p:nvPr/>
        </p:nvSpPr>
        <p:spPr>
          <a:xfrm>
            <a:off x="2866590" y="3013501"/>
            <a:ext cx="6458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Hand Out Smith Chart Paper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15799-93AB-1C13-F280-2AB4F0B15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47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AC661-07FF-210B-B15E-55E3FDE9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 Smith Chart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193C6-1B10-E678-C930-0F20B3451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905050"/>
            <a:ext cx="9906000" cy="4024424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Red circles are for resistance, red arcs are for reactance</a:t>
            </a:r>
          </a:p>
          <a:p>
            <a:r>
              <a:rPr lang="en-US" sz="2800" dirty="0"/>
              <a:t>Inductive reactance above the horizontal axis (positive)</a:t>
            </a:r>
          </a:p>
          <a:p>
            <a:r>
              <a:rPr lang="en-US" sz="2800" dirty="0"/>
              <a:t>Capacitive reactance below the horizontal axis (negative)</a:t>
            </a:r>
          </a:p>
          <a:p>
            <a:r>
              <a:rPr lang="en-US" sz="2800" dirty="0"/>
              <a:t>Resistance and reactance help when we put elements in series</a:t>
            </a:r>
          </a:p>
          <a:p>
            <a:r>
              <a:rPr lang="en-US" sz="2800" dirty="0"/>
              <a:t>On red resistance lines, rotate clockwise to add more inductance, counterclockwise to add more capacitance</a:t>
            </a:r>
          </a:p>
          <a:p>
            <a:r>
              <a:rPr lang="en-US" sz="2800" dirty="0"/>
              <a:t>The r = 1 circle signifies 50 ohms resistance (pure or in series with a reactance)</a:t>
            </a:r>
          </a:p>
          <a:p>
            <a:r>
              <a:rPr lang="en-US" sz="2800" dirty="0"/>
              <a:t>Horizontal line through the center is pure resistance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4C746-99ED-9D86-F070-04F52224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7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12CDE-4BD9-5711-4344-1172E5849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2F8DE-1B06-A82D-4E69-CBCD002F4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554"/>
            <a:ext cx="9906000" cy="2050382"/>
          </a:xfrm>
        </p:spPr>
        <p:txBody>
          <a:bodyPr/>
          <a:lstStyle/>
          <a:p>
            <a:r>
              <a:rPr lang="en-US" dirty="0"/>
              <a:t>The vector from the origin to a point on the chart is reflection coefficient of that point</a:t>
            </a:r>
          </a:p>
          <a:p>
            <a:r>
              <a:rPr lang="en-US" dirty="0"/>
              <a:t>Magnitude of the reflection coefficient is the length of the vector</a:t>
            </a:r>
          </a:p>
          <a:p>
            <a:r>
              <a:rPr lang="en-US" dirty="0"/>
              <a:t>Phase of the reflection coefficient is angle of the vector to the x axis</a:t>
            </a:r>
          </a:p>
          <a:p>
            <a:r>
              <a:rPr lang="en-US" dirty="0"/>
              <a:t>We can read the SWR from the scale on the bottom of the page since: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EE38CB2-39AA-7BA9-D261-83D5DC32149C}"/>
                  </a:ext>
                </a:extLst>
              </p:cNvPr>
              <p:cNvSpPr txBox="1"/>
              <p:nvPr/>
            </p:nvSpPr>
            <p:spPr>
              <a:xfrm>
                <a:off x="4954658" y="4254602"/>
                <a:ext cx="1521763" cy="572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𝑆𝑊𝑅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EE38CB2-39AA-7BA9-D261-83D5DC321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4658" y="4254602"/>
                <a:ext cx="1521763" cy="572657"/>
              </a:xfrm>
              <a:prstGeom prst="rect">
                <a:avLst/>
              </a:prstGeom>
              <a:blipFill>
                <a:blip r:embed="rId2"/>
                <a:stretch>
                  <a:fillRect l="-3333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702AB0-D243-623A-2F9D-AFA7394D0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42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AE90CB-9737-E130-F5C0-C5248C540CF0}"/>
              </a:ext>
            </a:extLst>
          </p:cNvPr>
          <p:cNvSpPr txBox="1"/>
          <p:nvPr/>
        </p:nvSpPr>
        <p:spPr>
          <a:xfrm>
            <a:off x="1136467" y="2769328"/>
            <a:ext cx="9927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You don’t have to remember the content of the last page, </a:t>
            </a:r>
          </a:p>
          <a:p>
            <a:pPr algn="ctr"/>
            <a:r>
              <a:rPr lang="en-US" sz="3600" dirty="0"/>
              <a:t>it’s written on the Smith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E7BE13-7204-3B45-9064-0EB868D30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21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6C695-7B2F-A822-A230-15264223C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work out an 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235E40-CDD3-7BB4-1553-55B5643128CD}"/>
              </a:ext>
            </a:extLst>
          </p:cNvPr>
          <p:cNvSpPr txBox="1"/>
          <p:nvPr/>
        </p:nvSpPr>
        <p:spPr>
          <a:xfrm>
            <a:off x="1047206" y="1680423"/>
            <a:ext cx="10097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My 40 meter antenna on top of the band (7.3 MHz) looks like a 56.2 Ohms resistor in series with a 26 Ohms (839 pF) capacitive reactance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First, we normalize these values: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FC1190-2E79-7E53-4D68-1C36465B6A53}"/>
                  </a:ext>
                </a:extLst>
              </p:cNvPr>
              <p:cNvSpPr txBox="1"/>
              <p:nvPr/>
            </p:nvSpPr>
            <p:spPr>
              <a:xfrm>
                <a:off x="1384664" y="2629879"/>
                <a:ext cx="3357266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56.2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=1.1;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26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FC1190-2E79-7E53-4D68-1C36465B6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664" y="2629879"/>
                <a:ext cx="3357266" cy="526041"/>
              </a:xfrm>
              <a:prstGeom prst="rect">
                <a:avLst/>
              </a:prstGeom>
              <a:blipFill>
                <a:blip r:embed="rId2"/>
                <a:stretch>
                  <a:fillRect t="-2326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82B06DE-46FB-513A-45C0-E82F56973E66}"/>
              </a:ext>
            </a:extLst>
          </p:cNvPr>
          <p:cNvSpPr txBox="1"/>
          <p:nvPr/>
        </p:nvSpPr>
        <p:spPr>
          <a:xfrm>
            <a:off x="1143000" y="3231813"/>
            <a:ext cx="103990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Then we find the point for this value on the Smith Chart using the red part (lower half of the chart since it is capacitive)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Now let’s add a 1,134 </a:t>
            </a:r>
            <a:r>
              <a:rPr lang="en-US" dirty="0" err="1"/>
              <a:t>nH</a:t>
            </a:r>
            <a:r>
              <a:rPr lang="en-US" dirty="0"/>
              <a:t> inductor in series with it: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First calculate the reactance of the inductor at 7.3 MHz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Then normalize it to 50 ohms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And travel by that amount on the constant resistance circle (since we are not changing the resistance)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2E4519-982B-4F38-439D-475249608839}"/>
                  </a:ext>
                </a:extLst>
              </p:cNvPr>
              <p:cNvSpPr txBox="1"/>
              <p:nvPr/>
            </p:nvSpPr>
            <p:spPr>
              <a:xfrm>
                <a:off x="1384664" y="4785034"/>
                <a:ext cx="56654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=2×3.14×7.3×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×1,134×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−9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𝑂h𝑚𝑠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2E4519-982B-4F38-439D-475249608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664" y="4785034"/>
                <a:ext cx="5665462" cy="276999"/>
              </a:xfrm>
              <a:prstGeom prst="rect">
                <a:avLst/>
              </a:prstGeom>
              <a:blipFill>
                <a:blip r:embed="rId3"/>
                <a:stretch>
                  <a:fillRect l="-670" t="-8696" r="-893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810BC0-58D9-67EB-FCFF-335397A2E0A3}"/>
                  </a:ext>
                </a:extLst>
              </p:cNvPr>
              <p:cNvSpPr txBox="1"/>
              <p:nvPr/>
            </p:nvSpPr>
            <p:spPr>
              <a:xfrm>
                <a:off x="1384664" y="5120323"/>
                <a:ext cx="1569917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=1.04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810BC0-58D9-67EB-FCFF-335397A2E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664" y="5120323"/>
                <a:ext cx="1569917" cy="526041"/>
              </a:xfrm>
              <a:prstGeom prst="rect">
                <a:avLst/>
              </a:prstGeom>
              <a:blipFill>
                <a:blip r:embed="rId4"/>
                <a:stretch>
                  <a:fillRect l="-800" t="-2381" r="-320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4382B35-3A10-6EAC-28DF-61EAAE3C6E6E}"/>
              </a:ext>
            </a:extLst>
          </p:cNvPr>
          <p:cNvSpPr txBox="1"/>
          <p:nvPr/>
        </p:nvSpPr>
        <p:spPr>
          <a:xfrm>
            <a:off x="1143000" y="5704654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did the SWR change?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B99A57-86AB-A8EA-77ED-40D4B6BB0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37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F99175-44ED-C3B3-F0B7-39B83CBA5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219" y="0"/>
            <a:ext cx="5125561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DAD3A2-7130-4255-A53A-855F79E0F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81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B4C46-5BDC-6A5A-A65F-483FA5D6F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Find a (rough) match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97BB1-826E-60CC-C9B6-906A0D319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554"/>
            <a:ext cx="9906000" cy="2489294"/>
          </a:xfrm>
        </p:spPr>
        <p:txBody>
          <a:bodyPr/>
          <a:lstStyle/>
          <a:p>
            <a:r>
              <a:rPr lang="en-US" dirty="0"/>
              <a:t>A simple one component solution to get close to a match</a:t>
            </a:r>
          </a:p>
          <a:p>
            <a:r>
              <a:rPr lang="en-US" dirty="0"/>
              <a:t>Will it be an inductor or capacitor?</a:t>
            </a:r>
          </a:p>
          <a:p>
            <a:r>
              <a:rPr lang="en-US" dirty="0"/>
              <a:t> What is the best SWR we can achieve?</a:t>
            </a:r>
          </a:p>
          <a:p>
            <a:r>
              <a:rPr lang="en-US" dirty="0"/>
              <a:t>We need to move from a capacitive reactance of 0.52 to zero reactance</a:t>
            </a:r>
          </a:p>
          <a:p>
            <a:r>
              <a:rPr lang="en-US" dirty="0"/>
              <a:t>We need an inductance of the same and opposite value to resonate it out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9BD653-8696-BC16-CBCC-9B9791C14950}"/>
                  </a:ext>
                </a:extLst>
              </p:cNvPr>
              <p:cNvSpPr txBox="1"/>
              <p:nvPr/>
            </p:nvSpPr>
            <p:spPr>
              <a:xfrm>
                <a:off x="1267968" y="4821936"/>
                <a:ext cx="51087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=−0.52;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=0.52;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50=26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𝑂h𝑚𝑠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9BD653-8696-BC16-CBCC-9B9791C14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968" y="4821936"/>
                <a:ext cx="5108771" cy="276999"/>
              </a:xfrm>
              <a:prstGeom prst="rect">
                <a:avLst/>
              </a:prstGeom>
              <a:blipFill>
                <a:blip r:embed="rId2"/>
                <a:stretch>
                  <a:fillRect l="-248" t="-8696" r="-495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D74D4E-6B7E-A668-41DD-DC1482FF6007}"/>
                  </a:ext>
                </a:extLst>
              </p:cNvPr>
              <p:cNvSpPr txBox="1"/>
              <p:nvPr/>
            </p:nvSpPr>
            <p:spPr>
              <a:xfrm>
                <a:off x="1280160" y="5273040"/>
                <a:ext cx="4887235" cy="569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26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×7.3×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=567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𝑛𝐻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D74D4E-6B7E-A668-41DD-DC1482FF6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160" y="5273040"/>
                <a:ext cx="4887235" cy="569002"/>
              </a:xfrm>
              <a:prstGeom prst="rect">
                <a:avLst/>
              </a:prstGeom>
              <a:blipFill>
                <a:blip r:embed="rId3"/>
                <a:stretch>
                  <a:fillRect l="-518" t="-4444" r="-51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47683-86BC-46B5-A7C8-4A4571182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4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AC661-07FF-210B-B15E-55E3FDE9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 Smith Chart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193C6-1B10-E678-C930-0F20B3451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748294"/>
            <a:ext cx="9906000" cy="4024424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Blue circles are for conductance g (1/resistance) and blue arcs are for susceptance b (1/reactance)</a:t>
            </a:r>
          </a:p>
          <a:p>
            <a:r>
              <a:rPr lang="en-US" sz="2800" dirty="0"/>
              <a:t>Capacitive susceptance above the horizontal axis (positive)</a:t>
            </a:r>
          </a:p>
          <a:p>
            <a:r>
              <a:rPr lang="en-US" sz="2800" dirty="0"/>
              <a:t>Inductive susceptance below the horizontal axis (negative)</a:t>
            </a:r>
          </a:p>
          <a:p>
            <a:r>
              <a:rPr lang="en-US" sz="2800" dirty="0"/>
              <a:t>Conductance and susceptance help when we put elements in parallel</a:t>
            </a:r>
          </a:p>
          <a:p>
            <a:r>
              <a:rPr lang="en-US" sz="2800" dirty="0"/>
              <a:t>On blue lines, rotate clockwise to get more capacitance, counterclockwise for more inductance</a:t>
            </a:r>
          </a:p>
          <a:p>
            <a:r>
              <a:rPr lang="en-US" sz="2800" dirty="0"/>
              <a:t>The g = 1 circle signifies 1/50 ohms conductance (pure or in series with a reactance)</a:t>
            </a:r>
          </a:p>
          <a:p>
            <a:r>
              <a:rPr lang="en-US" sz="2800" dirty="0"/>
              <a:t>Horizontal line through the center is pure conductance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B980C-7921-E0C5-3397-E7EEC6BA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76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6C695-7B2F-A822-A230-15264223C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work out an 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235E40-CDD3-7BB4-1553-55B5643128CD}"/>
              </a:ext>
            </a:extLst>
          </p:cNvPr>
          <p:cNvSpPr txBox="1"/>
          <p:nvPr/>
        </p:nvSpPr>
        <p:spPr>
          <a:xfrm>
            <a:off x="1047206" y="1680423"/>
            <a:ext cx="10097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My 15 meter antenna on top of the band (21.45 MHz) looks like a 23.3 Ohms resistor in series with a 12 Ohms inductive reactance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First, we normalize these values: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FC1190-2E79-7E53-4D68-1C36465B6A53}"/>
                  </a:ext>
                </a:extLst>
              </p:cNvPr>
              <p:cNvSpPr txBox="1"/>
              <p:nvPr/>
            </p:nvSpPr>
            <p:spPr>
              <a:xfrm>
                <a:off x="1384664" y="2629879"/>
                <a:ext cx="3405035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23.3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=0.47;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=0.24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FC1190-2E79-7E53-4D68-1C36465B6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664" y="2629879"/>
                <a:ext cx="3405035" cy="520463"/>
              </a:xfrm>
              <a:prstGeom prst="rect">
                <a:avLst/>
              </a:prstGeom>
              <a:blipFill>
                <a:blip r:embed="rId2"/>
                <a:stretch>
                  <a:fillRect t="-4651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82B06DE-46FB-513A-45C0-E82F56973E66}"/>
              </a:ext>
            </a:extLst>
          </p:cNvPr>
          <p:cNvSpPr txBox="1"/>
          <p:nvPr/>
        </p:nvSpPr>
        <p:spPr>
          <a:xfrm>
            <a:off x="1143000" y="3231813"/>
            <a:ext cx="103092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Then we find the point for this value on the Smith Chart using the red part (upper half of the chart since it is inductive)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Now let’s add a 97 </a:t>
            </a:r>
            <a:r>
              <a:rPr lang="en-US" dirty="0" err="1"/>
              <a:t>nH</a:t>
            </a:r>
            <a:r>
              <a:rPr lang="en-US" dirty="0"/>
              <a:t> inductor in series with it: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First calculate the reactance of the inductor at 21.45 MHz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Then normalize it to 50 ohms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And travel by that amount on the constant resistance circle (since we are not changing the resistance)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2E4519-982B-4F38-439D-475249608839}"/>
                  </a:ext>
                </a:extLst>
              </p:cNvPr>
              <p:cNvSpPr txBox="1"/>
              <p:nvPr/>
            </p:nvSpPr>
            <p:spPr>
              <a:xfrm>
                <a:off x="1384664" y="4785034"/>
                <a:ext cx="58417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=2×3.14×21.45×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×97×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−9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=13.1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𝑂h𝑚𝑠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2E4519-982B-4F38-439D-475249608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664" y="4785034"/>
                <a:ext cx="5841792" cy="276999"/>
              </a:xfrm>
              <a:prstGeom prst="rect">
                <a:avLst/>
              </a:prstGeom>
              <a:blipFill>
                <a:blip r:embed="rId3"/>
                <a:stretch>
                  <a:fillRect l="-217" t="-8696" r="-651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810BC0-58D9-67EB-FCFF-335397A2E0A3}"/>
                  </a:ext>
                </a:extLst>
              </p:cNvPr>
              <p:cNvSpPr txBox="1"/>
              <p:nvPr/>
            </p:nvSpPr>
            <p:spPr>
              <a:xfrm>
                <a:off x="1384664" y="5120323"/>
                <a:ext cx="1746247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13.1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=0.26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810BC0-58D9-67EB-FCFF-335397A2E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664" y="5120323"/>
                <a:ext cx="1746247" cy="520463"/>
              </a:xfrm>
              <a:prstGeom prst="rect">
                <a:avLst/>
              </a:prstGeom>
              <a:blipFill>
                <a:blip r:embed="rId4"/>
                <a:stretch>
                  <a:fillRect l="-719" t="-4762" r="-2878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3B20F7-46A7-443F-727E-216F732D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40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6C695-7B2F-A822-A230-15264223C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work out an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2B06DE-46FB-513A-45C0-E82F56973E66}"/>
              </a:ext>
            </a:extLst>
          </p:cNvPr>
          <p:cNvSpPr txBox="1"/>
          <p:nvPr/>
        </p:nvSpPr>
        <p:spPr>
          <a:xfrm>
            <a:off x="1143000" y="1737677"/>
            <a:ext cx="96295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Now let’s add a 353 </a:t>
            </a:r>
            <a:r>
              <a:rPr lang="en-US" dirty="0" err="1"/>
              <a:t>nF</a:t>
            </a:r>
            <a:r>
              <a:rPr lang="en-US" dirty="0"/>
              <a:t> capacitor in parallel with it: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First calculate the reactance of the capacitor at 21.45 MHz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Then normalize it to 50 ohms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Calculate susceptance (1/reactance)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And travel by that amount on the constant conductance circle (since we are not changing the resistance)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2E4519-982B-4F38-439D-475249608839}"/>
                  </a:ext>
                </a:extLst>
              </p:cNvPr>
              <p:cNvSpPr txBox="1"/>
              <p:nvPr/>
            </p:nvSpPr>
            <p:spPr>
              <a:xfrm>
                <a:off x="1143000" y="3224337"/>
                <a:ext cx="5838842" cy="569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𝑓𝐶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2×3.14×21.45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×353×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−9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=47.6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𝑂h𝑚𝑠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2E4519-982B-4F38-439D-475249608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224337"/>
                <a:ext cx="5838842" cy="569002"/>
              </a:xfrm>
              <a:prstGeom prst="rect">
                <a:avLst/>
              </a:prstGeom>
              <a:blipFill>
                <a:blip r:embed="rId2"/>
                <a:stretch>
                  <a:fillRect l="-652" t="-2174" r="-435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810BC0-58D9-67EB-FCFF-335397A2E0A3}"/>
                  </a:ext>
                </a:extLst>
              </p:cNvPr>
              <p:cNvSpPr txBox="1"/>
              <p:nvPr/>
            </p:nvSpPr>
            <p:spPr>
              <a:xfrm>
                <a:off x="1143000" y="3975166"/>
                <a:ext cx="3296287" cy="5675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47.6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=0.95;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1.1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810BC0-58D9-67EB-FCFF-335397A2E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975166"/>
                <a:ext cx="3296287" cy="567528"/>
              </a:xfrm>
              <a:prstGeom prst="rect">
                <a:avLst/>
              </a:prstGeom>
              <a:blipFill>
                <a:blip r:embed="rId3"/>
                <a:stretch>
                  <a:fillRect l="-769" t="-2174" r="-1154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BE48D90-1499-CCE6-A5F9-1199BFB82A5B}"/>
              </a:ext>
            </a:extLst>
          </p:cNvPr>
          <p:cNvSpPr txBox="1"/>
          <p:nvPr/>
        </p:nvSpPr>
        <p:spPr>
          <a:xfrm>
            <a:off x="1143000" y="4724521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did the SWR change?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4354C7-376A-29AD-3B7C-A16BE08D1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82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6B7079-9BEC-746B-F40F-934188746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…AND Not agent smith</a:t>
            </a:r>
          </a:p>
        </p:txBody>
      </p:sp>
      <p:pic>
        <p:nvPicPr>
          <p:cNvPr id="1028" name="Picture 4" descr="Fashion: Why Agent Smith Is The Menswear Style Icon Of The Moment | The  Journal | MR PORTER">
            <a:extLst>
              <a:ext uri="{FF2B5EF4-FFF2-40B4-BE49-F238E27FC236}">
                <a16:creationId xmlns:a16="http://schemas.microsoft.com/office/drawing/2014/main" id="{FB93E69C-5099-EF6F-D989-79A51E953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393" y="2044700"/>
            <a:ext cx="7393214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C7777B-560B-B9AD-CE53-E7FB646D2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66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8B202E-E0A5-33F8-CEFA-AB564797F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240" y="0"/>
            <a:ext cx="508952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A8F37B-57BB-8500-8160-305AA3900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36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C914-F908-B4E6-5CEE-B748EDA77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Let’s find the equivalent circuit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5D129-53D6-027A-C611-DF35135D0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968" y="2020331"/>
            <a:ext cx="8256064" cy="3003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576699-A43E-0F27-9100-026F6727FE40}"/>
              </a:ext>
            </a:extLst>
          </p:cNvPr>
          <p:cNvSpPr txBox="1"/>
          <p:nvPr/>
        </p:nvSpPr>
        <p:spPr>
          <a:xfrm>
            <a:off x="3898900" y="5562600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values are normalized to the system impedance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71828-4C70-AA2B-6728-02F2C863D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02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A4BA62-6060-AC63-9B6E-BA1C8DADC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521" y="0"/>
            <a:ext cx="5068957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F0DB2C-B5C3-7FF1-542F-3EF4EEBF1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C577BE-7D02-DCD0-D2D1-358509A76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1" y="1733550"/>
            <a:ext cx="4140200" cy="4699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586E18-6DC2-3048-FDC9-18C9CC715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951" y="1809750"/>
            <a:ext cx="3134216" cy="474573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85AFBCF-66D9-DFDB-829B-A9AC53BDF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transistor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B6EBB-CCA6-3520-6070-651C12A2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35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DFE371-C934-0F26-4D93-C978DE9B5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17586"/>
            <a:ext cx="7772400" cy="562282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ACCC01-2BD3-C06F-71FE-CF8FB0633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07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61679-CE41-3E77-8266-3E7A57E139E4}"/>
              </a:ext>
            </a:extLst>
          </p:cNvPr>
          <p:cNvSpPr txBox="1"/>
          <p:nvPr/>
        </p:nvSpPr>
        <p:spPr>
          <a:xfrm>
            <a:off x="1741373" y="2235200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63FC09-0422-2D2F-D312-7D8687E9CC01}"/>
              </a:ext>
            </a:extLst>
          </p:cNvPr>
          <p:cNvSpPr txBox="1"/>
          <p:nvPr/>
        </p:nvSpPr>
        <p:spPr>
          <a:xfrm>
            <a:off x="5680827" y="2222500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20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B1E3D1-13DE-7C35-8F68-A0CB7B9D7596}"/>
              </a:ext>
            </a:extLst>
          </p:cNvPr>
          <p:cNvSpPr txBox="1"/>
          <p:nvPr/>
        </p:nvSpPr>
        <p:spPr>
          <a:xfrm>
            <a:off x="9620280" y="2247900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15 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C649DB-28C0-213D-9D6A-253C28528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828" y="2745720"/>
            <a:ext cx="3605963" cy="365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1D0A28-7A81-F246-A210-E49A9B4B0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375" y="2745720"/>
            <a:ext cx="3605963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8C91C0-3B19-4D5C-F124-396670842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22" y="2745720"/>
            <a:ext cx="3605963" cy="36576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46D10F7-0E49-0974-9CDC-307970851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My antennas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207121-E148-D8C9-8BC4-EB3BB8477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83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D81B30-EA1A-4153-3B3A-C58F85DE0F53}"/>
              </a:ext>
            </a:extLst>
          </p:cNvPr>
          <p:cNvSpPr txBox="1"/>
          <p:nvPr/>
        </p:nvSpPr>
        <p:spPr>
          <a:xfrm>
            <a:off x="4787900" y="3356401"/>
            <a:ext cx="2573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Discussion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DC9943-3262-8FF8-3D3E-0A771FE3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559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2F3F2D-7F06-4ACB-AB4A-4F98A909C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67" y="1041401"/>
            <a:ext cx="10052215" cy="4953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E920B8-CFCC-117C-6E8B-14A6F56B9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11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54ABE-7232-DC46-372B-D4B9205E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Factor: Q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309535-5D83-1163-DA05-377379F36158}"/>
              </a:ext>
            </a:extLst>
          </p:cNvPr>
          <p:cNvSpPr txBox="1"/>
          <p:nvPr/>
        </p:nvSpPr>
        <p:spPr>
          <a:xfrm>
            <a:off x="8666180" y="149225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Parallel Circuit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C400C1-0B48-6A87-B18A-2BCA9EBA6469}"/>
              </a:ext>
            </a:extLst>
          </p:cNvPr>
          <p:cNvSpPr txBox="1"/>
          <p:nvPr/>
        </p:nvSpPr>
        <p:spPr>
          <a:xfrm>
            <a:off x="922947" y="1708150"/>
            <a:ext cx="65133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we want a C or L, then the resister in parallel with it is superfluous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lower the resistor value, the more it interferes with the C or 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lowers the “quality” of the circuit.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“Quality” is related to power dissipation which makes the part non-ideal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 of a parallel circuit: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AEBBF9B-CDA7-6CA2-D324-085149A6CD03}"/>
                  </a:ext>
                </a:extLst>
              </p:cNvPr>
              <p:cNvSpPr txBox="1"/>
              <p:nvPr/>
            </p:nvSpPr>
            <p:spPr>
              <a:xfrm>
                <a:off x="1273918" y="3146346"/>
                <a:ext cx="879151" cy="6028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AEBBF9B-CDA7-6CA2-D324-085149A6C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918" y="3146346"/>
                <a:ext cx="879151" cy="602857"/>
              </a:xfrm>
              <a:prstGeom prst="rect">
                <a:avLst/>
              </a:prstGeom>
              <a:blipFill>
                <a:blip r:embed="rId2"/>
                <a:stretch>
                  <a:fillRect l="-7143" r="-1429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23633A9-CE28-19E0-5591-DF9F0E701B14}"/>
              </a:ext>
            </a:extLst>
          </p:cNvPr>
          <p:cNvSpPr txBox="1"/>
          <p:nvPr/>
        </p:nvSpPr>
        <p:spPr>
          <a:xfrm>
            <a:off x="922947" y="4156512"/>
            <a:ext cx="65133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we want an L or C, then the resister in series with it is superfluous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 higher the resistor value, the more it interferes with the C or 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lowers the “quality” of the circuit.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“Quality” is related to power dissipation which makes the part non-ideal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 of a series circuit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D6AB56-D70A-8D7E-858C-200363B3289B}"/>
                  </a:ext>
                </a:extLst>
              </p:cNvPr>
              <p:cNvSpPr txBox="1"/>
              <p:nvPr/>
            </p:nvSpPr>
            <p:spPr>
              <a:xfrm>
                <a:off x="1272911" y="5651342"/>
                <a:ext cx="844911" cy="5653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D6AB56-D70A-8D7E-858C-200363B32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911" y="5651342"/>
                <a:ext cx="844911" cy="565348"/>
              </a:xfrm>
              <a:prstGeom prst="rect">
                <a:avLst/>
              </a:prstGeom>
              <a:blipFill>
                <a:blip r:embed="rId3"/>
                <a:stretch>
                  <a:fillRect l="-8955" r="-1493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57D9D9B-CF0A-9D26-7FB4-A3A84C07CB73}"/>
              </a:ext>
            </a:extLst>
          </p:cNvPr>
          <p:cNvSpPr txBox="1"/>
          <p:nvPr/>
        </p:nvSpPr>
        <p:spPr>
          <a:xfrm>
            <a:off x="8719949" y="4125436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Series Circuit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673519-DF39-5FD2-D043-1E7064F12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700" y="1852097"/>
            <a:ext cx="3035300" cy="201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BE4657-B7D0-3E57-1C29-E1B92E504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3700" y="4517966"/>
            <a:ext cx="3035300" cy="20193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8A0DB4-D31A-F6DF-EF75-93637F23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56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A617-0325-9A63-848B-5B457F7B0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Parallel to series transformation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A897B2-C24E-6070-5DA2-8703432B7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400" y="4224894"/>
            <a:ext cx="2946400" cy="201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D6F038-42E5-E451-4E30-8D070F695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400" y="1708150"/>
            <a:ext cx="2946400" cy="2019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B3B13D-915D-064F-1905-A4A602A89A00}"/>
                  </a:ext>
                </a:extLst>
              </p:cNvPr>
              <p:cNvSpPr txBox="1"/>
              <p:nvPr/>
            </p:nvSpPr>
            <p:spPr>
              <a:xfrm>
                <a:off x="876300" y="1708150"/>
                <a:ext cx="1515030" cy="6118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B3B13D-915D-064F-1905-A4A602A89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" y="1708150"/>
                <a:ext cx="1515030" cy="611899"/>
              </a:xfrm>
              <a:prstGeom prst="rect">
                <a:avLst/>
              </a:prstGeom>
              <a:blipFill>
                <a:blip r:embed="rId4"/>
                <a:stretch>
                  <a:fillRect l="-1667" t="-4082" r="-833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738BE3-C28E-0F6E-FB76-67605FEAFF4F}"/>
                  </a:ext>
                </a:extLst>
              </p:cNvPr>
              <p:cNvSpPr txBox="1"/>
              <p:nvPr/>
            </p:nvSpPr>
            <p:spPr>
              <a:xfrm>
                <a:off x="876300" y="2453958"/>
                <a:ext cx="4290277" cy="6501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738BE3-C28E-0F6E-FB76-67605FEAFF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" y="2453958"/>
                <a:ext cx="4290277" cy="650114"/>
              </a:xfrm>
              <a:prstGeom prst="rect">
                <a:avLst/>
              </a:prstGeom>
              <a:blipFill>
                <a:blip r:embed="rId5"/>
                <a:stretch>
                  <a:fillRect l="-885" t="-1923"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4053106-36CB-AEF5-B333-8366E264A208}"/>
                  </a:ext>
                </a:extLst>
              </p:cNvPr>
              <p:cNvSpPr txBox="1"/>
              <p:nvPr/>
            </p:nvSpPr>
            <p:spPr>
              <a:xfrm>
                <a:off x="876300" y="3237981"/>
                <a:ext cx="6790577" cy="9677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4053106-36CB-AEF5-B333-8366E264A2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" y="3237981"/>
                <a:ext cx="6790577" cy="967701"/>
              </a:xfrm>
              <a:prstGeom prst="rect">
                <a:avLst/>
              </a:prstGeom>
              <a:blipFill>
                <a:blip r:embed="rId6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E654A6-0F76-8403-8765-0C82B34F4B62}"/>
                  </a:ext>
                </a:extLst>
              </p:cNvPr>
              <p:cNvSpPr txBox="1"/>
              <p:nvPr/>
            </p:nvSpPr>
            <p:spPr>
              <a:xfrm>
                <a:off x="876300" y="4123691"/>
                <a:ext cx="14306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E654A6-0F76-8403-8765-0C82B34F4B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" y="4123691"/>
                <a:ext cx="1430648" cy="276999"/>
              </a:xfrm>
              <a:prstGeom prst="rect">
                <a:avLst/>
              </a:prstGeom>
              <a:blipFill>
                <a:blip r:embed="rId7"/>
                <a:stretch>
                  <a:fillRect l="-3540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AE4733-17CA-BD93-7F0A-56B8246E2B88}"/>
                  </a:ext>
                </a:extLst>
              </p:cNvPr>
              <p:cNvSpPr txBox="1"/>
              <p:nvPr/>
            </p:nvSpPr>
            <p:spPr>
              <a:xfrm>
                <a:off x="876300" y="4534599"/>
                <a:ext cx="1264449" cy="6128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1+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AE4733-17CA-BD93-7F0A-56B8246E2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" y="4534599"/>
                <a:ext cx="1264449" cy="612860"/>
              </a:xfrm>
              <a:prstGeom prst="rect">
                <a:avLst/>
              </a:prstGeom>
              <a:blipFill>
                <a:blip r:embed="rId8"/>
                <a:stretch>
                  <a:fillRect l="-4000" t="-2041" r="-1000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C129AE-3342-9964-9CF4-188397779A88}"/>
                  </a:ext>
                </a:extLst>
              </p:cNvPr>
              <p:cNvSpPr txBox="1"/>
              <p:nvPr/>
            </p:nvSpPr>
            <p:spPr>
              <a:xfrm>
                <a:off x="876300" y="5281368"/>
                <a:ext cx="1307217" cy="11373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C129AE-3342-9964-9CF4-188397779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" y="5281368"/>
                <a:ext cx="1307217" cy="1137363"/>
              </a:xfrm>
              <a:prstGeom prst="rect">
                <a:avLst/>
              </a:prstGeom>
              <a:blipFill>
                <a:blip r:embed="rId9"/>
                <a:stretch>
                  <a:fillRect l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EAC16-3A79-2548-6BD3-94EC38FA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74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08658-A21E-151E-70E6-EE4D39EA1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Phillip smith</a:t>
            </a:r>
          </a:p>
        </p:txBody>
      </p:sp>
      <p:pic>
        <p:nvPicPr>
          <p:cNvPr id="1026" name="Picture 2" descr="P.H.Smith and his famous chart">
            <a:extLst>
              <a:ext uri="{FF2B5EF4-FFF2-40B4-BE49-F238E27FC236}">
                <a16:creationId xmlns:a16="http://schemas.microsoft.com/office/drawing/2014/main" id="{B98221E3-42E3-50ED-8D25-58B11B4C2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2025650"/>
            <a:ext cx="2324100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FE0D29-3219-ADEC-9521-FD9C1E07157B}"/>
              </a:ext>
            </a:extLst>
          </p:cNvPr>
          <p:cNvSpPr txBox="1"/>
          <p:nvPr/>
        </p:nvSpPr>
        <p:spPr>
          <a:xfrm>
            <a:off x="3263900" y="2025650"/>
            <a:ext cx="73659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Born April 29, 1905 in Lexington,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Died August 29, 1987 in Berkley Heights, NJ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Graduated from Tufts Collage in 1928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Retired from Bell Telephone Laboratories 1970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Elected Fellow of IRE 1952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Book published in 1969 “Electronic Applications of the Smith Chart: In Waveguide, Circuit, and Component Analysis”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7FEB85-0B55-21E2-7173-9DEAB69DE577}"/>
              </a:ext>
            </a:extLst>
          </p:cNvPr>
          <p:cNvSpPr txBox="1"/>
          <p:nvPr/>
        </p:nvSpPr>
        <p:spPr>
          <a:xfrm>
            <a:off x="3352800" y="4787900"/>
            <a:ext cx="82677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Smith explained, "From the time I could operate a </a:t>
            </a:r>
            <a:r>
              <a:rPr lang="en-US" sz="2000" dirty="0">
                <a:solidFill>
                  <a:srgbClr val="202122"/>
                </a:solidFill>
                <a:latin typeface="Arial" panose="020B0604020202020204" pitchFamily="34" charset="0"/>
              </a:rPr>
              <a:t>slide rule, 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I've been interested in graphical representations of mathematical relationships."</a:t>
            </a: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0C5B9E-EF13-A7FC-DF83-5C35C6EFF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20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A241A-EFCF-E461-EA4A-ABD9D401E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this with smith chart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D04E0-4A2C-C344-C22E-DE9562735F3D}"/>
              </a:ext>
            </a:extLst>
          </p:cNvPr>
          <p:cNvSpPr txBox="1"/>
          <p:nvPr/>
        </p:nvSpPr>
        <p:spPr>
          <a:xfrm>
            <a:off x="1745053" y="2781300"/>
            <a:ext cx="84433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Antenna is not 50 ohms (say it is 200 ohms)</a:t>
            </a:r>
          </a:p>
          <a:p>
            <a:pPr algn="ctr"/>
            <a:r>
              <a:rPr lang="en-US" sz="3600" dirty="0"/>
              <a:t>Add capacitor in parallel</a:t>
            </a:r>
          </a:p>
          <a:p>
            <a:pPr algn="ctr"/>
            <a:r>
              <a:rPr lang="en-US" sz="3600" dirty="0"/>
              <a:t>Use parallel to series conversion to see the result</a:t>
            </a:r>
          </a:p>
          <a:p>
            <a:pPr algn="ctr"/>
            <a:r>
              <a:rPr lang="en-US" sz="3600" dirty="0"/>
              <a:t>Cancel out the capacitor with an inductor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71114C-E194-2B36-515E-0593834EB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265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AAFB-A3DA-ABBC-4EE1-317623656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Match 70 ohms + 280 pF to 50 Ohms at 14.2 MHz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E814401-EBC9-CF58-4AE4-8D4CCC1C27F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Calculate the reactance of the 280pF capacitor at 14.2 MHz: - 40 ohms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Normalize R and X to 50 ohms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 = 1.4 and x = - 0.8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Locate the point on the Smith Chart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Distance of this point to the origin is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</m:d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Lay it out on the SWR scale and we get 2.2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This point is on the susceptance arc of 0.3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need to get to the r=1 circle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E814401-EBC9-CF58-4AE4-8D4CCC1C27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978" t="-1786" r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1E7435-3D08-7EC2-8FB7-13E563161D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Point 2 sits on the susceptance arc of 0.5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need to add a susceptance of                     -0.5 – (- 0.3) = -0.2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need to add a reactance of                          -1/0.2 or -5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-5 x 50 ohms = -250 ohms or 45 pf in parallel with the 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Point 2 sits on the reactance arc of -0.9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So, we add a reactance of 0.9  or 45 ohms in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Which is 505 </a:t>
            </a:r>
            <a:r>
              <a:rPr lang="en-US" dirty="0" err="1"/>
              <a:t>nH</a:t>
            </a:r>
            <a:r>
              <a:rPr lang="en-US" dirty="0"/>
              <a:t> at 14.2 MHz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54C08-EF6D-782B-73F9-0DA73CABC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169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6F2CCF-6089-D242-B369-27A20EECC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220004"/>
            <a:ext cx="6843406" cy="292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205ED3-3D19-3F4E-B244-FCC9516D3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429000"/>
            <a:ext cx="7772400" cy="2935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D2B9FB-0D99-7E37-FE11-B00FCB3E8A46}"/>
              </a:ext>
            </a:extLst>
          </p:cNvPr>
          <p:cNvSpPr txBox="1"/>
          <p:nvPr/>
        </p:nvSpPr>
        <p:spPr>
          <a:xfrm>
            <a:off x="6007100" y="105410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n002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9314E0-FF97-D6F0-9004-37DBE335B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679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550A44-52DD-0791-14B8-28D34575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34" y="1270000"/>
            <a:ext cx="3457318" cy="548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EA5F71-967C-FA0D-51AE-0446473B5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618" y="1270000"/>
            <a:ext cx="3502169" cy="548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692822-F747-57C4-89BB-0211527C8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154" y="1270000"/>
            <a:ext cx="3502169" cy="548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161679-CE41-3E77-8266-3E7A57E139E4}"/>
              </a:ext>
            </a:extLst>
          </p:cNvPr>
          <p:cNvSpPr txBox="1"/>
          <p:nvPr/>
        </p:nvSpPr>
        <p:spPr>
          <a:xfrm>
            <a:off x="1795463" y="622300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63FC09-0422-2D2F-D312-7D8687E9CC01}"/>
              </a:ext>
            </a:extLst>
          </p:cNvPr>
          <p:cNvSpPr txBox="1"/>
          <p:nvPr/>
        </p:nvSpPr>
        <p:spPr>
          <a:xfrm>
            <a:off x="5568172" y="622300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20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B1E3D1-13DE-7C35-8F68-A0CB7B9D7596}"/>
              </a:ext>
            </a:extLst>
          </p:cNvPr>
          <p:cNvSpPr txBox="1"/>
          <p:nvPr/>
        </p:nvSpPr>
        <p:spPr>
          <a:xfrm>
            <a:off x="9340881" y="622300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15 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D32C87-2807-B2E9-E48D-31BAAEA75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648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A241A-EFCF-E461-EA4A-ABD9D401E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Antenna Tuner Magic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D04E0-4A2C-C344-C22E-DE9562735F3D}"/>
              </a:ext>
            </a:extLst>
          </p:cNvPr>
          <p:cNvSpPr txBox="1"/>
          <p:nvPr/>
        </p:nvSpPr>
        <p:spPr>
          <a:xfrm>
            <a:off x="1745053" y="2781300"/>
            <a:ext cx="84433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Antenna is not 50 ohms (say it is 200 ohms)</a:t>
            </a:r>
          </a:p>
          <a:p>
            <a:pPr algn="ctr"/>
            <a:r>
              <a:rPr lang="en-US" sz="3600" dirty="0"/>
              <a:t>Add capacitor in parallel</a:t>
            </a:r>
          </a:p>
          <a:p>
            <a:pPr algn="ctr"/>
            <a:r>
              <a:rPr lang="en-US" sz="3600" dirty="0"/>
              <a:t>Use parallel to series conversion to see the result</a:t>
            </a:r>
          </a:p>
          <a:p>
            <a:pPr algn="ctr"/>
            <a:r>
              <a:rPr lang="en-US" sz="3600" dirty="0"/>
              <a:t>Cancel out the capacitor with an inductor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AF194B-421C-284C-C75B-66DF6286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32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A617-0325-9A63-848B-5B457F7B0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Resistance Transformation*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D6F038-42E5-E451-4E30-8D070F695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700" y="2626324"/>
            <a:ext cx="2946400" cy="2019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B3B13D-915D-064F-1905-A4A602A89A00}"/>
                  </a:ext>
                </a:extLst>
              </p:cNvPr>
              <p:cNvSpPr txBox="1"/>
              <p:nvPr/>
            </p:nvSpPr>
            <p:spPr>
              <a:xfrm>
                <a:off x="749300" y="2543829"/>
                <a:ext cx="1264449" cy="6128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B3B13D-915D-064F-1905-A4A602A89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00" y="2543829"/>
                <a:ext cx="1264449" cy="612860"/>
              </a:xfrm>
              <a:prstGeom prst="rect">
                <a:avLst/>
              </a:prstGeom>
              <a:blipFill>
                <a:blip r:embed="rId4"/>
                <a:stretch>
                  <a:fillRect l="-4000" t="-2041" r="-1000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D9AC83F-D44C-8787-B40E-D83DCD5497A4}"/>
              </a:ext>
            </a:extLst>
          </p:cNvPr>
          <p:cNvSpPr txBox="1"/>
          <p:nvPr/>
        </p:nvSpPr>
        <p:spPr>
          <a:xfrm>
            <a:off x="749300" y="3225800"/>
            <a:ext cx="622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200 ohms load, want to match 50 ohms at 14.2 MHz (SWR = 4)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068954-BFE1-10E9-D4A6-5A319239A994}"/>
                  </a:ext>
                </a:extLst>
              </p:cNvPr>
              <p:cNvSpPr txBox="1"/>
              <p:nvPr/>
            </p:nvSpPr>
            <p:spPr>
              <a:xfrm>
                <a:off x="749300" y="3635974"/>
                <a:ext cx="3283591" cy="607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50=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200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=1.732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068954-BFE1-10E9-D4A6-5A319239A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00" y="3635974"/>
                <a:ext cx="3283591" cy="607667"/>
              </a:xfrm>
              <a:prstGeom prst="rect">
                <a:avLst/>
              </a:prstGeom>
              <a:blipFill>
                <a:blip r:embed="rId6"/>
                <a:stretch>
                  <a:fillRect l="-1544" t="-4082" r="-2317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7B7B9AE-D4A6-7AD4-CBFB-D5120F66C42A}"/>
              </a:ext>
            </a:extLst>
          </p:cNvPr>
          <p:cNvSpPr txBox="1"/>
          <p:nvPr/>
        </p:nvSpPr>
        <p:spPr>
          <a:xfrm>
            <a:off x="749300" y="44069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Recall: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FE5AEC-2EE7-6168-AB63-FB902B4DCD5C}"/>
                  </a:ext>
                </a:extLst>
              </p:cNvPr>
              <p:cNvSpPr txBox="1"/>
              <p:nvPr/>
            </p:nvSpPr>
            <p:spPr>
              <a:xfrm>
                <a:off x="1637923" y="4290137"/>
                <a:ext cx="4690900" cy="6028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⇒1.732=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200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=115.47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𝑜h𝑚𝑠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FE5AEC-2EE7-6168-AB63-FB902B4DC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7923" y="4290137"/>
                <a:ext cx="4690900" cy="602857"/>
              </a:xfrm>
              <a:prstGeom prst="rect">
                <a:avLst/>
              </a:prstGeom>
              <a:blipFill>
                <a:blip r:embed="rId7"/>
                <a:stretch>
                  <a:fillRect l="-1351" t="-2041" r="-541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93580D1-1F84-43F1-C12F-4310C3FC4BA3}"/>
              </a:ext>
            </a:extLst>
          </p:cNvPr>
          <p:cNvSpPr txBox="1"/>
          <p:nvPr/>
        </p:nvSpPr>
        <p:spPr>
          <a:xfrm>
            <a:off x="749300" y="523454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 recall: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4DBAC90-92FD-3D69-F5B8-5BF4CB2C3439}"/>
                  </a:ext>
                </a:extLst>
              </p:cNvPr>
              <p:cNvSpPr txBox="1"/>
              <p:nvPr/>
            </p:nvSpPr>
            <p:spPr>
              <a:xfrm>
                <a:off x="1959516" y="5134709"/>
                <a:ext cx="6043578" cy="569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𝑓𝐶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⇒115.47=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×3.14×14.2×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=97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4DBAC90-92FD-3D69-F5B8-5BF4CB2C3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516" y="5134709"/>
                <a:ext cx="6043578" cy="569002"/>
              </a:xfrm>
              <a:prstGeom prst="rect">
                <a:avLst/>
              </a:prstGeom>
              <a:blipFill>
                <a:blip r:embed="rId8"/>
                <a:stretch>
                  <a:fillRect t="-4348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928544D-C501-E06E-A227-5601F1165F61}"/>
              </a:ext>
            </a:extLst>
          </p:cNvPr>
          <p:cNvSpPr txBox="1"/>
          <p:nvPr/>
        </p:nvSpPr>
        <p:spPr>
          <a:xfrm>
            <a:off x="609600" y="6400800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*The math is in the last page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103175-7D8C-A080-5FCC-15D25E672BF2}"/>
                  </a:ext>
                </a:extLst>
              </p:cNvPr>
              <p:cNvSpPr txBox="1"/>
              <p:nvPr/>
            </p:nvSpPr>
            <p:spPr>
              <a:xfrm>
                <a:off x="792324" y="1782419"/>
                <a:ext cx="879151" cy="6028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103175-7D8C-A080-5FCC-15D25E672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324" y="1782419"/>
                <a:ext cx="879151" cy="602857"/>
              </a:xfrm>
              <a:prstGeom prst="rect">
                <a:avLst/>
              </a:prstGeom>
              <a:blipFill>
                <a:blip r:embed="rId9"/>
                <a:stretch>
                  <a:fillRect l="-7143" r="-1429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53ED3C6-7B43-39A2-ADFC-348253D9C3DD}"/>
                  </a:ext>
                </a:extLst>
              </p:cNvPr>
              <p:cNvSpPr txBox="1"/>
              <p:nvPr/>
            </p:nvSpPr>
            <p:spPr>
              <a:xfrm>
                <a:off x="2041842" y="1795377"/>
                <a:ext cx="833883" cy="5653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53ED3C6-7B43-39A2-ADFC-348253D9C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1842" y="1795377"/>
                <a:ext cx="833883" cy="565348"/>
              </a:xfrm>
              <a:prstGeom prst="rect">
                <a:avLst/>
              </a:prstGeom>
              <a:blipFill>
                <a:blip r:embed="rId10"/>
                <a:stretch>
                  <a:fillRect l="-7463" t="-2222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A88CF4-E1D6-0AD8-1B62-02F26E14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680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17409-9304-0A05-2EE7-3296713FE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Equivalent circuits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134923-3069-E868-72F9-CDE33F706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036" y="1771650"/>
            <a:ext cx="3210464" cy="2025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2F565E-0231-F1AF-65D5-7851B2B0159D}"/>
                  </a:ext>
                </a:extLst>
              </p:cNvPr>
              <p:cNvSpPr txBox="1"/>
              <p:nvPr/>
            </p:nvSpPr>
            <p:spPr>
              <a:xfrm>
                <a:off x="1714500" y="2228850"/>
                <a:ext cx="4833823" cy="5653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⇒1.732=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=86.6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𝑜h𝑚𝑠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2F565E-0231-F1AF-65D5-7851B2B01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0" y="2228850"/>
                <a:ext cx="4833823" cy="565348"/>
              </a:xfrm>
              <a:prstGeom prst="rect">
                <a:avLst/>
              </a:prstGeom>
              <a:blipFill>
                <a:blip r:embed="rId3"/>
                <a:stretch>
                  <a:fillRect l="-262" t="-2222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D30AF89-03A8-04E7-7597-44831A3FB212}"/>
              </a:ext>
            </a:extLst>
          </p:cNvPr>
          <p:cNvSpPr txBox="1"/>
          <p:nvPr/>
        </p:nvSpPr>
        <p:spPr>
          <a:xfrm>
            <a:off x="749300" y="23622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Recall: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0C2BEA-88CC-33E3-F4DC-D96F1415F7EA}"/>
              </a:ext>
            </a:extLst>
          </p:cNvPr>
          <p:cNvSpPr txBox="1"/>
          <p:nvPr/>
        </p:nvSpPr>
        <p:spPr>
          <a:xfrm>
            <a:off x="749300" y="305014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 recall: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4F910E-AA30-0FB7-2588-649551FC02CE}"/>
                  </a:ext>
                </a:extLst>
              </p:cNvPr>
              <p:cNvSpPr txBox="1"/>
              <p:nvPr/>
            </p:nvSpPr>
            <p:spPr>
              <a:xfrm>
                <a:off x="1959516" y="2950309"/>
                <a:ext cx="6086603" cy="569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𝑓𝐶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⇒86.6=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×3.14×14.2×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=129.4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4F910E-AA30-0FB7-2588-649551FC0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516" y="2950309"/>
                <a:ext cx="6086603" cy="569002"/>
              </a:xfrm>
              <a:prstGeom prst="rect">
                <a:avLst/>
              </a:prstGeom>
              <a:blipFill>
                <a:blip r:embed="rId4"/>
                <a:stretch>
                  <a:fillRect t="-4444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211C4F6-0786-E52E-5BCC-0E22C651221C}"/>
              </a:ext>
            </a:extLst>
          </p:cNvPr>
          <p:cNvSpPr txBox="1"/>
          <p:nvPr/>
        </p:nvSpPr>
        <p:spPr>
          <a:xfrm>
            <a:off x="749300" y="3810000"/>
            <a:ext cx="6077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have the 50 ohms now, but what are we going to do with the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will resonate it out with an inductor with the same reactance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0D07CB-F088-89E5-A360-8FE919DC6336}"/>
                  </a:ext>
                </a:extLst>
              </p:cNvPr>
              <p:cNvSpPr txBox="1"/>
              <p:nvPr/>
            </p:nvSpPr>
            <p:spPr>
              <a:xfrm>
                <a:off x="1727200" y="4879718"/>
                <a:ext cx="56625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⇒86.6=2×3.14×14.2×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=971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𝑛𝐻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0D07CB-F088-89E5-A360-8FE919DC6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4879718"/>
                <a:ext cx="5662576" cy="276999"/>
              </a:xfrm>
              <a:prstGeom prst="rect">
                <a:avLst/>
              </a:prstGeom>
              <a:blipFill>
                <a:blip r:embed="rId5"/>
                <a:stretch>
                  <a:fillRect l="-447" t="-8696" r="-447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E4DB918-B3C4-692A-CB7B-72C5780FD528}"/>
              </a:ext>
            </a:extLst>
          </p:cNvPr>
          <p:cNvSpPr txBox="1"/>
          <p:nvPr/>
        </p:nvSpPr>
        <p:spPr>
          <a:xfrm>
            <a:off x="749300" y="484685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Recall: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B043C2-62F8-F138-994B-246B2F7E7310}"/>
              </a:ext>
            </a:extLst>
          </p:cNvPr>
          <p:cNvSpPr txBox="1"/>
          <p:nvPr/>
        </p:nvSpPr>
        <p:spPr>
          <a:xfrm>
            <a:off x="8369300" y="3924300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two circuits are equivalent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6CC998-2869-3899-0BB3-A9FC67A6E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3036" y="4395231"/>
            <a:ext cx="3210464" cy="2221587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D46C58-76E7-2A20-EC00-34731522C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143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DC1A-4C2F-5BFF-4E42-ED09AE38E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Resonant Circuits cancel out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E88DA8-9FBE-7D3D-D852-E34618B1E4B2}"/>
              </a:ext>
            </a:extLst>
          </p:cNvPr>
          <p:cNvSpPr txBox="1"/>
          <p:nvPr/>
        </p:nvSpPr>
        <p:spPr>
          <a:xfrm>
            <a:off x="1143001" y="4813300"/>
            <a:ext cx="596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…And we have an antenna tuner that matches a 200 ohms load to a 50 ohms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D873A1-1037-4E7F-3B36-4ADA10BF143E}"/>
              </a:ext>
            </a:extLst>
          </p:cNvPr>
          <p:cNvSpPr txBox="1"/>
          <p:nvPr/>
        </p:nvSpPr>
        <p:spPr>
          <a:xfrm>
            <a:off x="1143001" y="2298700"/>
            <a:ext cx="5702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two circuits are equivalent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series inductance and series capacitance are in resonance with each other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8F9CB36-78F7-A745-3643-2BC6127B001F}"/>
                  </a:ext>
                </a:extLst>
              </p:cNvPr>
              <p:cNvSpPr txBox="1"/>
              <p:nvPr/>
            </p:nvSpPr>
            <p:spPr>
              <a:xfrm>
                <a:off x="1365250" y="3222030"/>
                <a:ext cx="6116931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𝐿𝐶</m:t>
                              </m:r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×3.14×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129.4×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×971×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−9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=14.199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𝑀𝐻𝑧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8F9CB36-78F7-A745-3643-2BC6127B0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250" y="3222030"/>
                <a:ext cx="6116931" cy="572273"/>
              </a:xfrm>
              <a:prstGeom prst="rect">
                <a:avLst/>
              </a:prstGeom>
              <a:blipFill>
                <a:blip r:embed="rId2"/>
                <a:stretch>
                  <a:fillRect l="-415" t="-4348" r="-415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8C263E1-9ABB-E5AB-C04A-DD6732CC7912}"/>
              </a:ext>
            </a:extLst>
          </p:cNvPr>
          <p:cNvSpPr txBox="1"/>
          <p:nvPr/>
        </p:nvSpPr>
        <p:spPr>
          <a:xfrm>
            <a:off x="8001000" y="4103469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two circuits are equivalent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EB03B1-2D0C-C117-B4B7-DFA4F8889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351" y="4501167"/>
            <a:ext cx="3009900" cy="2082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8F084E-3EC3-DC1B-4B15-E09B84B11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51" y="1943923"/>
            <a:ext cx="3009900" cy="2082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554D22-B63B-FC7A-59A5-7C490F6C4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38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035A2-4047-555D-FCFA-32A6067FB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6576C-B7EA-CBCD-C9F2-FF0E8AD22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Understand why we care about Smith Charts</a:t>
            </a:r>
          </a:p>
          <a:p>
            <a:r>
              <a:rPr lang="en-US" sz="2800" dirty="0"/>
              <a:t>Look at some real-life antennas and see that they are not “just a resistor”</a:t>
            </a:r>
          </a:p>
          <a:p>
            <a:r>
              <a:rPr lang="en-US" sz="2800" dirty="0"/>
              <a:t>Stare at a Smith Chart (individual copies) and explore what is in there</a:t>
            </a:r>
          </a:p>
          <a:p>
            <a:r>
              <a:rPr lang="en-US" sz="2800" dirty="0"/>
              <a:t>Review some Smith Chart recipes</a:t>
            </a:r>
          </a:p>
          <a:p>
            <a:r>
              <a:rPr lang="en-US" sz="2800" dirty="0"/>
              <a:t>Solve a few problems using a Smith Chart</a:t>
            </a:r>
          </a:p>
          <a:p>
            <a:r>
              <a:rPr lang="en-US" sz="2800" dirty="0"/>
              <a:t>Look at one other use of a Smith Chart (RF Transistor data sheet)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84F86-FA9E-0499-7A12-6922B6E0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19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4CD96-E6BE-CD83-1BA8-A35AD4F80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What does it do?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44AA1F-DEAC-4543-6EED-A6DD920E201C}"/>
              </a:ext>
            </a:extLst>
          </p:cNvPr>
          <p:cNvSpPr txBox="1"/>
          <p:nvPr/>
        </p:nvSpPr>
        <p:spPr>
          <a:xfrm>
            <a:off x="2235200" y="2477224"/>
            <a:ext cx="7721600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Smith Chart Takes the Drudgery Out of Radio Frequency (RF) Circuit Calculations</a:t>
            </a:r>
          </a:p>
          <a:p>
            <a:pPr algn="ctr"/>
            <a:r>
              <a:rPr lang="en-US" sz="4000" dirty="0"/>
              <a:t>For Different Kinds of Antennas, RF Circuits, Transmission Lines…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C2F3B2-5119-B3FA-6F06-D13BE0BC6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43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A0341-C24A-F1E1-95AA-7CC35DC2F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smith charts?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36B67-CAB0-28AA-F9B0-D89CA7647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alternatives are:</a:t>
            </a:r>
          </a:p>
          <a:p>
            <a:pPr lvl="1"/>
            <a:r>
              <a:rPr lang="en-US" dirty="0"/>
              <a:t>Tedious and error prone (i.e., drudgery)</a:t>
            </a:r>
          </a:p>
          <a:p>
            <a:pPr lvl="1"/>
            <a:r>
              <a:rPr lang="en-US" dirty="0"/>
              <a:t>Provide very little insights or help with intuition</a:t>
            </a:r>
          </a:p>
          <a:p>
            <a:r>
              <a:rPr lang="en-US" dirty="0"/>
              <a:t>What about computers?</a:t>
            </a:r>
          </a:p>
          <a:p>
            <a:pPr lvl="1"/>
            <a:r>
              <a:rPr lang="en-US" dirty="0"/>
              <a:t>They take the tedium out</a:t>
            </a:r>
          </a:p>
          <a:p>
            <a:pPr lvl="1"/>
            <a:r>
              <a:rPr lang="en-US" dirty="0"/>
              <a:t>But they give you even less insight</a:t>
            </a:r>
          </a:p>
          <a:p>
            <a:r>
              <a:rPr lang="en-US" dirty="0"/>
              <a:t>Smith Charts</a:t>
            </a:r>
          </a:p>
          <a:p>
            <a:pPr lvl="1"/>
            <a:r>
              <a:rPr lang="en-US" dirty="0"/>
              <a:t>Simplify the task</a:t>
            </a:r>
          </a:p>
          <a:p>
            <a:pPr lvl="1"/>
            <a:r>
              <a:rPr lang="en-US" dirty="0"/>
              <a:t>Give you insights and intuition about what is going on</a:t>
            </a:r>
          </a:p>
          <a:p>
            <a:pPr lvl="1"/>
            <a:r>
              <a:rPr lang="en-US" dirty="0"/>
              <a:t>…and you can do Smith Charts with computers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8DB6-6A11-E4B8-0A7C-202E81F72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35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AE1D5-E70E-E058-32F9-7B8C44B90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R, L, and 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25037-2463-273D-4A34-37093232B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15557"/>
            <a:ext cx="914400" cy="9265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D34C15-23C9-DA25-5D2A-7D4E1AD32AB7}"/>
              </a:ext>
            </a:extLst>
          </p:cNvPr>
          <p:cNvSpPr txBox="1"/>
          <p:nvPr/>
        </p:nvSpPr>
        <p:spPr>
          <a:xfrm>
            <a:off x="2209800" y="2213491"/>
            <a:ext cx="500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Resistor – put a voltage across it, get a current through it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FE2424-A4A9-EDBC-41D6-B419B15DD6B5}"/>
                  </a:ext>
                </a:extLst>
              </p:cNvPr>
              <p:cNvSpPr txBox="1"/>
              <p:nvPr/>
            </p:nvSpPr>
            <p:spPr>
              <a:xfrm>
                <a:off x="7499350" y="2139784"/>
                <a:ext cx="653640" cy="516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FE2424-A4A9-EDBC-41D6-B419B15DD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350" y="2139784"/>
                <a:ext cx="653640" cy="516745"/>
              </a:xfrm>
              <a:prstGeom prst="rect">
                <a:avLst/>
              </a:prstGeom>
              <a:blipFill>
                <a:blip r:embed="rId3"/>
                <a:stretch>
                  <a:fillRect l="-7692" t="-2381" r="-13462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53F2D7F-3167-B5F4-FEFD-8D6171251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140591"/>
            <a:ext cx="943131" cy="8371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56EEFB-63A7-AFDE-EAE9-742B12992C1E}"/>
              </a:ext>
            </a:extLst>
          </p:cNvPr>
          <p:cNvSpPr txBox="1"/>
          <p:nvPr/>
        </p:nvSpPr>
        <p:spPr>
          <a:xfrm>
            <a:off x="2209800" y="3236005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Capacitor, not so simple – put a voltage across it, you must ask what what is the frequency?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DB759C-AD66-CF55-0DF1-CF1BD7BB8467}"/>
                  </a:ext>
                </a:extLst>
              </p:cNvPr>
              <p:cNvSpPr txBox="1"/>
              <p:nvPr/>
            </p:nvSpPr>
            <p:spPr>
              <a:xfrm>
                <a:off x="7498837" y="3236005"/>
                <a:ext cx="4198393" cy="569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𝑓𝐶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𝑓𝐶𝑉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DB759C-AD66-CF55-0DF1-CF1BD7BB8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8837" y="3236005"/>
                <a:ext cx="4198393" cy="569002"/>
              </a:xfrm>
              <a:prstGeom prst="rect">
                <a:avLst/>
              </a:prstGeom>
              <a:blipFill>
                <a:blip r:embed="rId5"/>
                <a:stretch>
                  <a:fillRect l="-602" t="-4348" r="-1205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6C8842F9-B7D3-980F-C4C9-C5C999A75E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300" y="4275178"/>
            <a:ext cx="1012861" cy="8371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FD2A66-A1C1-1251-45F1-9D840977FCFA}"/>
              </a:ext>
            </a:extLst>
          </p:cNvPr>
          <p:cNvSpPr txBox="1"/>
          <p:nvPr/>
        </p:nvSpPr>
        <p:spPr>
          <a:xfrm>
            <a:off x="2209800" y="4357892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Inductors are also complicated – put a voltage across it, you must ask what what is the frequency?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6EF1D4-AFB2-C212-D1F2-B95147DCB199}"/>
                  </a:ext>
                </a:extLst>
              </p:cNvPr>
              <p:cNvSpPr txBox="1"/>
              <p:nvPr/>
            </p:nvSpPr>
            <p:spPr>
              <a:xfrm>
                <a:off x="7498837" y="4435221"/>
                <a:ext cx="3855351" cy="56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𝑓𝐿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6EF1D4-AFB2-C212-D1F2-B95147DCB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8837" y="4435221"/>
                <a:ext cx="3855351" cy="567143"/>
              </a:xfrm>
              <a:prstGeom prst="rect">
                <a:avLst/>
              </a:prstGeom>
              <a:blipFill>
                <a:blip r:embed="rId7"/>
                <a:stretch>
                  <a:fillRect l="-984" t="-2174" r="-1639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3625808-DC4A-E4C0-F8BD-2531EF6BB3E9}"/>
              </a:ext>
            </a:extLst>
          </p:cNvPr>
          <p:cNvSpPr txBox="1"/>
          <p:nvPr/>
        </p:nvSpPr>
        <p:spPr>
          <a:xfrm>
            <a:off x="1143000" y="5444641"/>
            <a:ext cx="10033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Capacitor:  The higher the frequency and the higher the capacitance, the lower the </a:t>
            </a:r>
            <a:r>
              <a:rPr lang="en-US" u="sng" dirty="0"/>
              <a:t>reactance</a:t>
            </a:r>
            <a:r>
              <a:rPr lang="en-US" dirty="0"/>
              <a:t> (which is like </a:t>
            </a:r>
            <a:r>
              <a:rPr lang="en-US" u="sng" dirty="0"/>
              <a:t>resistance</a:t>
            </a:r>
            <a:r>
              <a:rPr lang="en-US" dirty="0"/>
              <a:t>)</a:t>
            </a:r>
          </a:p>
          <a:p>
            <a:r>
              <a:rPr lang="en-US" dirty="0"/>
              <a:t>Inductor:  The higher the frequency and the higher the inductance, the higher the </a:t>
            </a:r>
            <a:r>
              <a:rPr lang="en-US" u="sng" dirty="0"/>
              <a:t>reactance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437F65-340D-66D6-4CBA-962D2FBF2C26}"/>
              </a:ext>
            </a:extLst>
          </p:cNvPr>
          <p:cNvSpPr txBox="1"/>
          <p:nvPr/>
        </p:nvSpPr>
        <p:spPr>
          <a:xfrm>
            <a:off x="4572000" y="852423"/>
            <a:ext cx="166904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R: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X: reactance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F7ADFC2-FEA6-6E90-1925-9ABBCC7D8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0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E8EDCC-BA26-FDEE-C4CD-FA7C9363E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1" y="666058"/>
            <a:ext cx="3554129" cy="2560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C933E0-BE77-C8BB-1991-78C83DA65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127" y="666058"/>
            <a:ext cx="6743490" cy="2560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3AC578-FFC4-0AEF-D3C2-AE1F2E284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127" y="3622040"/>
            <a:ext cx="6743490" cy="2560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BEB2AB-52F8-C7D8-2553-85756D106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1" y="3622040"/>
            <a:ext cx="3554129" cy="25603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CC25F22-959A-BE13-787D-ACA3E417FD27}"/>
              </a:ext>
            </a:extLst>
          </p:cNvPr>
          <p:cNvCxnSpPr>
            <a:cxnSpLocks/>
          </p:cNvCxnSpPr>
          <p:nvPr/>
        </p:nvCxnSpPr>
        <p:spPr>
          <a:xfrm>
            <a:off x="5059680" y="1914144"/>
            <a:ext cx="602284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A229E8-EE60-148E-60D6-8BDD363830EA}"/>
              </a:ext>
            </a:extLst>
          </p:cNvPr>
          <p:cNvCxnSpPr>
            <a:cxnSpLocks/>
          </p:cNvCxnSpPr>
          <p:nvPr/>
        </p:nvCxnSpPr>
        <p:spPr>
          <a:xfrm>
            <a:off x="6521311" y="1584960"/>
            <a:ext cx="0" cy="648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B27975-2788-75E9-1B95-FCA35345D185}"/>
              </a:ext>
            </a:extLst>
          </p:cNvPr>
          <p:cNvCxnSpPr>
            <a:cxnSpLocks/>
          </p:cNvCxnSpPr>
          <p:nvPr/>
        </p:nvCxnSpPr>
        <p:spPr>
          <a:xfrm>
            <a:off x="8208441" y="1590320"/>
            <a:ext cx="0" cy="64819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12716C-A26B-ED46-60A8-3E46AEEB49F4}"/>
              </a:ext>
            </a:extLst>
          </p:cNvPr>
          <p:cNvCxnSpPr>
            <a:cxnSpLocks/>
          </p:cNvCxnSpPr>
          <p:nvPr/>
        </p:nvCxnSpPr>
        <p:spPr>
          <a:xfrm>
            <a:off x="6940221" y="1590320"/>
            <a:ext cx="0" cy="32382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361F7E1-398E-9017-8EC2-C6E97677C59B}"/>
              </a:ext>
            </a:extLst>
          </p:cNvPr>
          <p:cNvCxnSpPr>
            <a:cxnSpLocks/>
          </p:cNvCxnSpPr>
          <p:nvPr/>
        </p:nvCxnSpPr>
        <p:spPr>
          <a:xfrm flipH="1">
            <a:off x="6521311" y="2131148"/>
            <a:ext cx="1687130" cy="0"/>
          </a:xfrm>
          <a:prstGeom prst="line">
            <a:avLst/>
          </a:prstGeom>
          <a:ln w="1905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794CC9-C6BC-E2FE-F880-DDC1FA83B924}"/>
              </a:ext>
            </a:extLst>
          </p:cNvPr>
          <p:cNvCxnSpPr>
            <a:cxnSpLocks/>
          </p:cNvCxnSpPr>
          <p:nvPr/>
        </p:nvCxnSpPr>
        <p:spPr>
          <a:xfrm flipH="1">
            <a:off x="6521311" y="1702453"/>
            <a:ext cx="418910" cy="0"/>
          </a:xfrm>
          <a:prstGeom prst="line">
            <a:avLst/>
          </a:prstGeom>
          <a:ln w="1905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D3D5B8D-EB68-0F65-C408-A4EC59C13284}"/>
              </a:ext>
            </a:extLst>
          </p:cNvPr>
          <p:cNvSpPr txBox="1"/>
          <p:nvPr/>
        </p:nvSpPr>
        <p:spPr>
          <a:xfrm>
            <a:off x="7116713" y="2135607"/>
            <a:ext cx="3497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360</a:t>
            </a:r>
            <a:r>
              <a:rPr lang="en-US" sz="800" baseline="30000" dirty="0">
                <a:solidFill>
                  <a:schemeClr val="bg1"/>
                </a:solidFill>
              </a:rPr>
              <a:t>o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C105F4-731E-B804-0898-C6BD2AD41B0F}"/>
              </a:ext>
            </a:extLst>
          </p:cNvPr>
          <p:cNvSpPr txBox="1"/>
          <p:nvPr/>
        </p:nvSpPr>
        <p:spPr>
          <a:xfrm>
            <a:off x="6562733" y="1518482"/>
            <a:ext cx="3048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90</a:t>
            </a:r>
            <a:r>
              <a:rPr lang="en-US" sz="800" baseline="30000" dirty="0">
                <a:solidFill>
                  <a:schemeClr val="bg1"/>
                </a:solidFill>
              </a:rPr>
              <a:t>o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33ABBF87-BF5A-732B-8D54-C4E37AFD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46817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AnalogousFromRegularSeedLeftStep">
      <a:dk1>
        <a:srgbClr val="000000"/>
      </a:dk1>
      <a:lt1>
        <a:srgbClr val="FFFFFF"/>
      </a:lt1>
      <a:dk2>
        <a:srgbClr val="203835"/>
      </a:dk2>
      <a:lt2>
        <a:srgbClr val="E8E4E2"/>
      </a:lt2>
      <a:accent1>
        <a:srgbClr val="4AA2C6"/>
      </a:accent1>
      <a:accent2>
        <a:srgbClr val="38B4A4"/>
      </a:accent2>
      <a:accent3>
        <a:srgbClr val="43B577"/>
      </a:accent3>
      <a:accent4>
        <a:srgbClr val="38B43D"/>
      </a:accent4>
      <a:accent5>
        <a:srgbClr val="6CB242"/>
      </a:accent5>
      <a:accent6>
        <a:srgbClr val="93AB35"/>
      </a:accent6>
      <a:hlink>
        <a:srgbClr val="BF643F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79711</TotalTime>
  <Words>2173</Words>
  <Application>Microsoft Macintosh PowerPoint</Application>
  <PresentationFormat>Widescreen</PresentationFormat>
  <Paragraphs>318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Cambria Math</vt:lpstr>
      <vt:lpstr>Univers Condensed Light</vt:lpstr>
      <vt:lpstr>Walbaum Display Light</vt:lpstr>
      <vt:lpstr>AngleLinesVTI</vt:lpstr>
      <vt:lpstr>smith to the rescue Saied Seghatoleslami ad2cc</vt:lpstr>
      <vt:lpstr>Not the one who went to Washington</vt:lpstr>
      <vt:lpstr>…AND Not agent smith</vt:lpstr>
      <vt:lpstr>… Phillip smith</vt:lpstr>
      <vt:lpstr>Objectives</vt:lpstr>
      <vt:lpstr>So, What does it do?</vt:lpstr>
      <vt:lpstr>Why smith charts?</vt:lpstr>
      <vt:lpstr>R, L, and C</vt:lpstr>
      <vt:lpstr>PowerPoint Presentation</vt:lpstr>
      <vt:lpstr>…reactance has “phase”</vt:lpstr>
      <vt:lpstr>Series circuits</vt:lpstr>
      <vt:lpstr>Parallel circuits</vt:lpstr>
      <vt:lpstr>Parallel World</vt:lpstr>
      <vt:lpstr>Real life antennas</vt:lpstr>
      <vt:lpstr>PowerPoint Presentation</vt:lpstr>
      <vt:lpstr>Two of my antennas</vt:lpstr>
      <vt:lpstr>Some of My antennas</vt:lpstr>
      <vt:lpstr>The math can get ugly</vt:lpstr>
      <vt:lpstr>A few definitions</vt:lpstr>
      <vt:lpstr>PowerPoint Presentation</vt:lpstr>
      <vt:lpstr>Let’s look at a Smith Chart</vt:lpstr>
      <vt:lpstr>SWR</vt:lpstr>
      <vt:lpstr>PowerPoint Presentation</vt:lpstr>
      <vt:lpstr>Let’s work out an example</vt:lpstr>
      <vt:lpstr>PowerPoint Presentation</vt:lpstr>
      <vt:lpstr>Let’s Find a (rough) match</vt:lpstr>
      <vt:lpstr>Let’s look at a Smith Chart</vt:lpstr>
      <vt:lpstr>Let’s work out an example</vt:lpstr>
      <vt:lpstr>Let’s work out an example</vt:lpstr>
      <vt:lpstr>PowerPoint Presentation</vt:lpstr>
      <vt:lpstr>Let’s find the equivalent circuit</vt:lpstr>
      <vt:lpstr>PowerPoint Presentation</vt:lpstr>
      <vt:lpstr>A transistor</vt:lpstr>
      <vt:lpstr>PowerPoint Presentation</vt:lpstr>
      <vt:lpstr>Some of My antennas</vt:lpstr>
      <vt:lpstr>PowerPoint Presentation</vt:lpstr>
      <vt:lpstr>PowerPoint Presentation</vt:lpstr>
      <vt:lpstr>Quality Factor: Q</vt:lpstr>
      <vt:lpstr>Parallel to series transformation</vt:lpstr>
      <vt:lpstr>Solve this with smith chart</vt:lpstr>
      <vt:lpstr>Match 70 ohms + 280 pF to 50 Ohms at 14.2 MHz</vt:lpstr>
      <vt:lpstr>PowerPoint Presentation</vt:lpstr>
      <vt:lpstr>PowerPoint Presentation</vt:lpstr>
      <vt:lpstr>Recall Antenna Tuner Magic</vt:lpstr>
      <vt:lpstr>Resistance Transformation*</vt:lpstr>
      <vt:lpstr>Two Equivalent circuits</vt:lpstr>
      <vt:lpstr>Resonant Circuits cancel out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GDPR Update</dc:title>
  <dc:creator>Saied Seghatoleslami</dc:creator>
  <cp:lastModifiedBy>Rosemary Seghatoleslami</cp:lastModifiedBy>
  <cp:revision>212</cp:revision>
  <dcterms:created xsi:type="dcterms:W3CDTF">2021-08-06T13:01:13Z</dcterms:created>
  <dcterms:modified xsi:type="dcterms:W3CDTF">2023-07-20T22:50:59Z</dcterms:modified>
</cp:coreProperties>
</file>